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2437" y="1000506"/>
            <a:ext cx="7061834" cy="2952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02437" y="3927094"/>
            <a:ext cx="6706870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7"/>
                </a:lnTo>
                <a:lnTo>
                  <a:pt x="446591" y="278821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31542" y="4182281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7"/>
                </a:moveTo>
                <a:lnTo>
                  <a:pt x="401245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91728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3" y="0"/>
                </a:moveTo>
                <a:lnTo>
                  <a:pt x="0" y="6857998"/>
                </a:lnTo>
                <a:lnTo>
                  <a:pt x="2252271" y="6857998"/>
                </a:lnTo>
                <a:lnTo>
                  <a:pt x="2252271" y="8226"/>
                </a:lnTo>
                <a:lnTo>
                  <a:pt x="2023163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6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638545" y="3921068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4" y="0"/>
                </a:moveTo>
                <a:lnTo>
                  <a:pt x="0" y="2936930"/>
                </a:lnTo>
                <a:lnTo>
                  <a:pt x="2505454" y="2936930"/>
                </a:lnTo>
                <a:lnTo>
                  <a:pt x="2505454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39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7996"/>
                </a:lnTo>
                <a:lnTo>
                  <a:pt x="848867" y="6857996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078450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65296" y="6857996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4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4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3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60437" y="4903644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2" y="0"/>
                </a:moveTo>
                <a:lnTo>
                  <a:pt x="0" y="1954354"/>
                </a:lnTo>
                <a:lnTo>
                  <a:pt x="1083562" y="1949315"/>
                </a:lnTo>
                <a:lnTo>
                  <a:pt x="1083562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0712" y="496315"/>
            <a:ext cx="8202574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7892" y="2831083"/>
            <a:ext cx="7608214" cy="3014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2680" y="1783156"/>
            <a:ext cx="6153150" cy="21958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75"/>
              </a:spcBef>
            </a:pPr>
            <a:r>
              <a:rPr sz="5400" b="1" spc="-60" dirty="0" err="1">
                <a:latin typeface="Times New Roman"/>
                <a:cs typeface="Times New Roman"/>
              </a:rPr>
              <a:t>Тема</a:t>
            </a:r>
            <a:r>
              <a:rPr sz="5400" b="1" spc="-30" dirty="0">
                <a:latin typeface="Times New Roman"/>
                <a:cs typeface="Times New Roman"/>
              </a:rPr>
              <a:t> </a:t>
            </a:r>
            <a:r>
              <a:rPr lang="ru-RU" sz="5400" b="1" spc="-5">
                <a:latin typeface="Times New Roman"/>
                <a:cs typeface="Times New Roman"/>
              </a:rPr>
              <a:t>4.1</a:t>
            </a:r>
            <a:r>
              <a:rPr sz="5400" b="1" spc="-5">
                <a:latin typeface="Times New Roman"/>
                <a:cs typeface="Times New Roman"/>
              </a:rPr>
              <a:t>.</a:t>
            </a:r>
            <a:r>
              <a:rPr sz="5400" b="1" spc="-15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Проектный </a:t>
            </a:r>
            <a:r>
              <a:rPr sz="4400" b="1" spc="5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анализ:</a:t>
            </a:r>
            <a:r>
              <a:rPr sz="4400" b="1" spc="-75" dirty="0">
                <a:latin typeface="Times New Roman"/>
                <a:cs typeface="Times New Roman"/>
              </a:rPr>
              <a:t> </a:t>
            </a:r>
            <a:r>
              <a:rPr sz="4400" b="1" spc="-10" dirty="0">
                <a:latin typeface="Times New Roman"/>
                <a:cs typeface="Times New Roman"/>
              </a:rPr>
              <a:t>характеристика </a:t>
            </a:r>
            <a:r>
              <a:rPr sz="4400" b="1" spc="-1085" dirty="0">
                <a:latin typeface="Times New Roman"/>
                <a:cs typeface="Times New Roman"/>
              </a:rPr>
              <a:t> </a:t>
            </a:r>
            <a:r>
              <a:rPr sz="4400" b="1" spc="-25" dirty="0">
                <a:latin typeface="Times New Roman"/>
                <a:cs typeface="Times New Roman"/>
              </a:rPr>
              <a:t>разделов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DF9BB4-0A90-AD3D-0EE6-621398577462}"/>
              </a:ext>
            </a:extLst>
          </p:cNvPr>
          <p:cNvSpPr txBox="1"/>
          <p:nvPr/>
        </p:nvSpPr>
        <p:spPr>
          <a:xfrm>
            <a:off x="1289801" y="6172200"/>
            <a:ext cx="58189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Малеваная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 В. , </a:t>
            </a:r>
            <a:r>
              <a:rPr lang="ru-RU" alt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к.э.н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 кафедры </a:t>
            </a:r>
            <a:r>
              <a:rPr lang="ru-RU" alt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ЭТиАУ</a:t>
            </a:r>
            <a:endParaRPr lang="ru-RU" alt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963" y="1000506"/>
            <a:ext cx="6985634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1905" algn="ctr">
              <a:lnSpc>
                <a:spcPct val="100000"/>
              </a:lnSpc>
            </a:pPr>
            <a:r>
              <a:rPr sz="2800" spc="-10" dirty="0"/>
              <a:t>Предварительный</a:t>
            </a:r>
            <a:r>
              <a:rPr sz="2800" dirty="0"/>
              <a:t> 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34772" y="3012439"/>
            <a:ext cx="777557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7645" marR="205104" algn="ctr">
              <a:lnSpc>
                <a:spcPct val="100000"/>
              </a:lnSpc>
              <a:spcBef>
                <a:spcPts val="105"/>
              </a:spcBef>
            </a:pPr>
            <a:r>
              <a:rPr sz="3200" spc="5" dirty="0">
                <a:latin typeface="Times New Roman"/>
                <a:cs typeface="Times New Roman"/>
              </a:rPr>
              <a:t>Сопоставляя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критерии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зрелости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отрасли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конкурентной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способности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предприятия,</a:t>
            </a:r>
            <a:endParaRPr sz="32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3200" spc="-25" dirty="0">
                <a:latin typeface="Times New Roman"/>
                <a:cs typeface="Times New Roman"/>
              </a:rPr>
              <a:t>может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быть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рассмотрена</a:t>
            </a:r>
            <a:r>
              <a:rPr sz="3200" spc="-25" dirty="0">
                <a:latin typeface="Times New Roman"/>
                <a:cs typeface="Times New Roman"/>
              </a:rPr>
              <a:t> одна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из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возможных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стратегий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развития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предприятия.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FD2EDA0-3C12-68B7-E75D-866AB1DD9F58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915" y="927938"/>
            <a:ext cx="7755890" cy="851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/>
              <a:t>Характеристика</a:t>
            </a:r>
            <a:r>
              <a:rPr sz="2900" dirty="0"/>
              <a:t> </a:t>
            </a:r>
            <a:r>
              <a:rPr sz="2900" spc="-20" dirty="0"/>
              <a:t>разделов</a:t>
            </a:r>
            <a:r>
              <a:rPr sz="2900" spc="-25" dirty="0"/>
              <a:t> </a:t>
            </a:r>
            <a:r>
              <a:rPr sz="2900" spc="-10" dirty="0"/>
              <a:t>проектного</a:t>
            </a:r>
            <a:r>
              <a:rPr sz="2900" spc="5" dirty="0"/>
              <a:t> </a:t>
            </a:r>
            <a:r>
              <a:rPr sz="2900" dirty="0"/>
              <a:t>анализа</a:t>
            </a:r>
            <a:endParaRPr sz="2900"/>
          </a:p>
          <a:p>
            <a:pPr algn="ctr">
              <a:lnSpc>
                <a:spcPct val="100000"/>
              </a:lnSpc>
              <a:spcBef>
                <a:spcPts val="20"/>
              </a:spcBef>
              <a:tabLst>
                <a:tab pos="2280920" algn="l"/>
              </a:tabLst>
            </a:pPr>
            <a:r>
              <a:rPr sz="2500" spc="-20" dirty="0"/>
              <a:t>Коммерческий	</a:t>
            </a:r>
            <a:r>
              <a:rPr sz="2500" spc="-5" dirty="0"/>
              <a:t>анализ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241808" y="2135504"/>
            <a:ext cx="7957820" cy="3836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6089" marR="5080" indent="-1724025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Times New Roman"/>
                <a:cs typeface="Times New Roman"/>
              </a:rPr>
              <a:t>Принципиально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суть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маркетингового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анализа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заключается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</a:t>
            </a:r>
            <a:r>
              <a:rPr sz="2500" spc="-10" dirty="0">
                <a:latin typeface="Times New Roman"/>
                <a:cs typeface="Times New Roman"/>
              </a:rPr>
              <a:t> ответе</a:t>
            </a:r>
            <a:r>
              <a:rPr sz="2500" spc="-5" dirty="0">
                <a:latin typeface="Times New Roman"/>
                <a:cs typeface="Times New Roman"/>
              </a:rPr>
              <a:t> на </a:t>
            </a:r>
            <a:r>
              <a:rPr sz="2500" spc="-15" dirty="0">
                <a:latin typeface="Times New Roman"/>
                <a:cs typeface="Times New Roman"/>
              </a:rPr>
              <a:t>два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простых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вопроса:</a:t>
            </a:r>
            <a:endParaRPr sz="2500">
              <a:latin typeface="Times New Roman"/>
              <a:cs typeface="Times New Roman"/>
            </a:endParaRPr>
          </a:p>
          <a:p>
            <a:pPr marL="674370" marR="322580" indent="-67437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674370" algn="l"/>
              </a:tabLst>
            </a:pPr>
            <a:r>
              <a:rPr sz="2500" spc="10" dirty="0">
                <a:latin typeface="Times New Roman"/>
                <a:cs typeface="Times New Roman"/>
              </a:rPr>
              <a:t>есть</a:t>
            </a:r>
            <a:r>
              <a:rPr sz="2500" spc="-5" dirty="0">
                <a:latin typeface="Times New Roman"/>
                <a:cs typeface="Times New Roman"/>
              </a:rPr>
              <a:t> ли </a:t>
            </a:r>
            <a:r>
              <a:rPr sz="2500" spc="-10" dirty="0">
                <a:latin typeface="Times New Roman"/>
                <a:cs typeface="Times New Roman"/>
              </a:rPr>
              <a:t>возможность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продать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40" dirty="0">
                <a:latin typeface="Times New Roman"/>
                <a:cs typeface="Times New Roman"/>
              </a:rPr>
              <a:t>продукт, </a:t>
            </a:r>
            <a:r>
              <a:rPr sz="2500" spc="-10" dirty="0">
                <a:latin typeface="Times New Roman"/>
                <a:cs typeface="Times New Roman"/>
              </a:rPr>
              <a:t>являющийся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результатом </a:t>
            </a:r>
            <a:r>
              <a:rPr sz="2500" spc="-5" dirty="0">
                <a:latin typeface="Times New Roman"/>
                <a:cs typeface="Times New Roman"/>
              </a:rPr>
              <a:t>реализации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проекта;</a:t>
            </a:r>
            <a:endParaRPr sz="2500">
              <a:latin typeface="Times New Roman"/>
              <a:cs typeface="Times New Roman"/>
            </a:endParaRPr>
          </a:p>
          <a:p>
            <a:pPr marL="454659" marR="443865" indent="91440">
              <a:lnSpc>
                <a:spcPct val="100000"/>
              </a:lnSpc>
              <a:buAutoNum type="arabicParenR"/>
              <a:tabLst>
                <a:tab pos="890905" algn="l"/>
              </a:tabLst>
            </a:pPr>
            <a:r>
              <a:rPr sz="2500" spc="-15" dirty="0">
                <a:latin typeface="Times New Roman"/>
                <a:cs typeface="Times New Roman"/>
              </a:rPr>
              <a:t>можно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ли </a:t>
            </a:r>
            <a:r>
              <a:rPr sz="2500" spc="-10" dirty="0">
                <a:latin typeface="Times New Roman"/>
                <a:cs typeface="Times New Roman"/>
              </a:rPr>
              <a:t>получить </a:t>
            </a:r>
            <a:r>
              <a:rPr sz="2500" spc="-20" dirty="0">
                <a:latin typeface="Times New Roman"/>
                <a:cs typeface="Times New Roman"/>
              </a:rPr>
              <a:t>от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этого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достаточный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объем 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прибыли,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оправдывающий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инвестиционный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проект.</a:t>
            </a: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500" spc="-5" dirty="0">
                <a:latin typeface="Times New Roman"/>
                <a:cs typeface="Times New Roman"/>
              </a:rPr>
              <a:t>По </a:t>
            </a:r>
            <a:r>
              <a:rPr sz="2500" spc="-15" dirty="0">
                <a:latin typeface="Times New Roman"/>
                <a:cs typeface="Times New Roman"/>
              </a:rPr>
              <a:t>статистике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последних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лет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степень</a:t>
            </a:r>
            <a:r>
              <a:rPr sz="2500" b="1" spc="25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разорения</a:t>
            </a:r>
            <a:endParaRPr sz="25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tabLst>
                <a:tab pos="4006215" algn="l"/>
              </a:tabLst>
            </a:pPr>
            <a:r>
              <a:rPr sz="2500" spc="-10" dirty="0">
                <a:latin typeface="Times New Roman"/>
                <a:cs typeface="Times New Roman"/>
              </a:rPr>
              <a:t>отечественных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предприятий	</a:t>
            </a:r>
            <a:r>
              <a:rPr sz="2500" b="1" spc="-20" dirty="0">
                <a:latin typeface="Times New Roman"/>
                <a:cs typeface="Times New Roman"/>
              </a:rPr>
              <a:t>около</a:t>
            </a:r>
            <a:r>
              <a:rPr sz="2500" b="1" spc="-30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80</a:t>
            </a:r>
            <a:r>
              <a:rPr sz="2500" b="1" spc="-15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%.</a:t>
            </a:r>
            <a:endParaRPr sz="2500">
              <a:latin typeface="Times New Roman"/>
              <a:cs typeface="Times New Roman"/>
            </a:endParaRPr>
          </a:p>
          <a:p>
            <a:pPr marL="620395" marR="610235" algn="ctr">
              <a:lnSpc>
                <a:spcPct val="100000"/>
              </a:lnSpc>
            </a:pPr>
            <a:r>
              <a:rPr sz="2500" spc="-10" dirty="0">
                <a:latin typeface="Times New Roman"/>
                <a:cs typeface="Times New Roman"/>
              </a:rPr>
              <a:t>Основная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причина</a:t>
            </a:r>
            <a:r>
              <a:rPr sz="2500" b="1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банкротств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– </a:t>
            </a:r>
            <a:r>
              <a:rPr sz="2500" b="1" spc="-20" dirty="0">
                <a:latin typeface="Times New Roman"/>
                <a:cs typeface="Times New Roman"/>
              </a:rPr>
              <a:t>недостаточный </a:t>
            </a:r>
            <a:r>
              <a:rPr sz="2500" b="1" spc="-610" dirty="0">
                <a:latin typeface="Times New Roman"/>
                <a:cs typeface="Times New Roman"/>
              </a:rPr>
              <a:t> </a:t>
            </a:r>
            <a:r>
              <a:rPr sz="2500" b="1" spc="-40" dirty="0">
                <a:latin typeface="Times New Roman"/>
                <a:cs typeface="Times New Roman"/>
              </a:rPr>
              <a:t>маркетинг.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15A3620-9AA5-0540-4F4F-2B9387BFA713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501" rIns="0" bIns="0" rtlCol="0">
            <a:spAutoFit/>
          </a:bodyPr>
          <a:lstStyle/>
          <a:p>
            <a:pPr marL="3228975" marR="5080" indent="-274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5531" y="1531747"/>
            <a:ext cx="7941945" cy="4843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  <a:tabLst>
                <a:tab pos="2555875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Коммерческий	</a:t>
            </a:r>
            <a:r>
              <a:rPr sz="2800" b="1" dirty="0">
                <a:latin typeface="Times New Roman"/>
                <a:cs typeface="Times New Roman"/>
              </a:rPr>
              <a:t>анализ</a:t>
            </a:r>
            <a:endParaRPr sz="2800">
              <a:latin typeface="Times New Roman"/>
              <a:cs typeface="Times New Roman"/>
            </a:endParaRPr>
          </a:p>
          <a:p>
            <a:pPr marL="193675" marR="186055" algn="ctr">
              <a:lnSpc>
                <a:spcPct val="100000"/>
              </a:lnSpc>
              <a:spcBef>
                <a:spcPts val="15"/>
              </a:spcBef>
            </a:pPr>
            <a:r>
              <a:rPr sz="2400" spc="-25" dirty="0">
                <a:latin typeface="Times New Roman"/>
                <a:cs typeface="Times New Roman"/>
              </a:rPr>
              <a:t>Так </a:t>
            </a:r>
            <a:r>
              <a:rPr sz="2400" spc="-15" dirty="0">
                <a:latin typeface="Times New Roman"/>
                <a:cs typeface="Times New Roman"/>
              </a:rPr>
              <a:t>как </a:t>
            </a:r>
            <a:r>
              <a:rPr sz="2400" spc="-5" dirty="0">
                <a:latin typeface="Times New Roman"/>
                <a:cs typeface="Times New Roman"/>
              </a:rPr>
              <a:t>проекты </a:t>
            </a:r>
            <a:r>
              <a:rPr sz="2400" dirty="0">
                <a:latin typeface="Times New Roman"/>
                <a:cs typeface="Times New Roman"/>
              </a:rPr>
              <a:t>осуществляются </a:t>
            </a:r>
            <a:r>
              <a:rPr sz="2400" spc="-5" dirty="0">
                <a:latin typeface="Times New Roman"/>
                <a:cs typeface="Times New Roman"/>
              </a:rPr>
              <a:t>при </a:t>
            </a:r>
            <a:r>
              <a:rPr sz="2400" spc="-20" dirty="0">
                <a:latin typeface="Times New Roman"/>
                <a:cs typeface="Times New Roman"/>
              </a:rPr>
              <a:t>уже </a:t>
            </a:r>
            <a:r>
              <a:rPr sz="2400" spc="-5" dirty="0">
                <a:latin typeface="Times New Roman"/>
                <a:cs typeface="Times New Roman"/>
              </a:rPr>
              <a:t>существующих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рынках,</a:t>
            </a:r>
            <a:r>
              <a:rPr sz="2400" dirty="0">
                <a:latin typeface="Times New Roman"/>
                <a:cs typeface="Times New Roman"/>
              </a:rPr>
              <a:t> 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должна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быть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приведена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их</a:t>
            </a:r>
            <a:endParaRPr sz="2400">
              <a:latin typeface="Times New Roman"/>
              <a:cs typeface="Times New Roman"/>
            </a:endParaRPr>
          </a:p>
          <a:p>
            <a:pPr marL="12065" marR="5080" indent="3175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характеристика.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Маркетинговый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анализ</a:t>
            </a:r>
            <a:r>
              <a:rPr sz="2400" spc="-15" dirty="0">
                <a:latin typeface="Times New Roman"/>
                <a:cs typeface="Times New Roman"/>
              </a:rPr>
              <a:t> должен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также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включать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10" dirty="0">
                <a:latin typeface="Times New Roman"/>
                <a:cs typeface="Times New Roman"/>
              </a:rPr>
              <a:t>себя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анализ</a:t>
            </a:r>
            <a:r>
              <a:rPr sz="2400" spc="-5" dirty="0">
                <a:latin typeface="Times New Roman"/>
                <a:cs typeface="Times New Roman"/>
              </a:rPr>
              <a:t> потребителей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20" dirty="0">
                <a:latin typeface="Times New Roman"/>
                <a:cs typeface="Times New Roman"/>
              </a:rPr>
              <a:t>конкурентов.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Анализ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потребителей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должен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определить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потребительские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запросы,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потенциальные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сегменты </a:t>
            </a:r>
            <a:r>
              <a:rPr sz="2400" spc="-10" dirty="0">
                <a:latin typeface="Times New Roman"/>
                <a:cs typeface="Times New Roman"/>
              </a:rPr>
              <a:t>рынка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характер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процесса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покупки.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этого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разработчик проекта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должен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провести</a:t>
            </a:r>
            <a:endParaRPr sz="2400">
              <a:latin typeface="Times New Roman"/>
              <a:cs typeface="Times New Roman"/>
            </a:endParaRPr>
          </a:p>
          <a:p>
            <a:pPr marL="90170" marR="80010" indent="-1905" algn="ctr">
              <a:lnSpc>
                <a:spcPct val="100000"/>
              </a:lnSpc>
              <a:spcBef>
                <a:spcPts val="5"/>
              </a:spcBef>
            </a:pPr>
            <a:r>
              <a:rPr sz="2400" spc="5" dirty="0">
                <a:latin typeface="Times New Roman"/>
                <a:cs typeface="Times New Roman"/>
              </a:rPr>
              <a:t>детальное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исследование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рынка.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Кроме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того,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необходимо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провести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анализ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основных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конкурентов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рамках рыночной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структуры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" dirty="0">
                <a:latin typeface="Times New Roman"/>
                <a:cs typeface="Times New Roman"/>
              </a:rPr>
              <a:t>институциональных ограничений, на нее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влияющих.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основе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результатов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маркетингового</a:t>
            </a:r>
            <a:r>
              <a:rPr sz="2400" dirty="0">
                <a:latin typeface="Times New Roman"/>
                <a:cs typeface="Times New Roman"/>
              </a:rPr>
              <a:t> анализа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разрабатывается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маркетинговый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план.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9B8A53E-1DDF-1889-E421-FDDF60D61868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963" y="711784"/>
            <a:ext cx="6987540" cy="142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2552700" algn="l"/>
              </a:tabLst>
            </a:pPr>
            <a:r>
              <a:rPr sz="2800" spc="-25" dirty="0"/>
              <a:t>Коммерческий	</a:t>
            </a:r>
            <a:r>
              <a:rPr sz="2800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34188" y="2543048"/>
            <a:ext cx="7976234" cy="3441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885" marR="843280" indent="-1270" algn="ctr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Times New Roman"/>
                <a:cs typeface="Times New Roman"/>
              </a:rPr>
              <a:t>Маркетинговый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анализ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предусматривает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прогнозирование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спроса.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разработке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инвестиционного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проекта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необходимо</a:t>
            </a:r>
            <a:r>
              <a:rPr sz="2800" spc="-5" dirty="0">
                <a:latin typeface="Times New Roman"/>
                <a:cs typeface="Times New Roman"/>
              </a:rPr>
              <a:t> определиться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 </a:t>
            </a:r>
            <a:r>
              <a:rPr sz="2800" spc="-10" dirty="0">
                <a:latin typeface="Times New Roman"/>
                <a:cs typeface="Times New Roman"/>
              </a:rPr>
              <a:t>точностью </a:t>
            </a:r>
            <a:r>
              <a:rPr sz="2800" spc="-5" dirty="0">
                <a:latin typeface="Times New Roman"/>
                <a:cs typeface="Times New Roman"/>
              </a:rPr>
              <a:t>прогноза, </a:t>
            </a:r>
            <a:r>
              <a:rPr sz="2800" spc="5" dirty="0">
                <a:latin typeface="Times New Roman"/>
                <a:cs typeface="Times New Roman"/>
              </a:rPr>
              <a:t>сопоставив </a:t>
            </a:r>
            <a:r>
              <a:rPr sz="2800" spc="-5" dirty="0">
                <a:latin typeface="Times New Roman"/>
                <a:cs typeface="Times New Roman"/>
              </a:rPr>
              <a:t>ее с </a:t>
            </a:r>
            <a:r>
              <a:rPr sz="2800" spc="-15" dirty="0">
                <a:latin typeface="Times New Roman"/>
                <a:cs typeface="Times New Roman"/>
              </a:rPr>
              <a:t>издержками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достижения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желаемой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точности.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Хотя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процесс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принятия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решений </a:t>
            </a:r>
            <a:r>
              <a:rPr sz="2800" dirty="0">
                <a:latin typeface="Times New Roman"/>
                <a:cs typeface="Times New Roman"/>
              </a:rPr>
              <a:t>осуществляется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условиях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неопределенности, правильный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прогноз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может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800" spc="-15" dirty="0">
                <a:latin typeface="Times New Roman"/>
                <a:cs typeface="Times New Roman"/>
              </a:rPr>
              <a:t>уменьшить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степень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этой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неопределенности.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3FFE0D5-CBFF-2A20-5B68-3BA41A9E8DC8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7874" y="784351"/>
            <a:ext cx="698627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spc="5" dirty="0"/>
              <a:t>анализа</a:t>
            </a:r>
          </a:p>
          <a:p>
            <a:pPr marL="1270" algn="ctr">
              <a:lnSpc>
                <a:spcPct val="100000"/>
              </a:lnSpc>
              <a:tabLst>
                <a:tab pos="2554605" algn="l"/>
              </a:tabLst>
            </a:pPr>
            <a:r>
              <a:rPr sz="2800" spc="-30" dirty="0"/>
              <a:t>Коммерческий	</a:t>
            </a:r>
            <a:r>
              <a:rPr sz="2800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68146" y="2614929"/>
            <a:ext cx="720852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02130" marR="5080" indent="-1790064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Основными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разделами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маркетингового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анализа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являются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четыре </a:t>
            </a:r>
            <a:r>
              <a:rPr sz="2800" spc="-25" dirty="0">
                <a:latin typeface="Times New Roman"/>
                <a:cs typeface="Times New Roman"/>
              </a:rPr>
              <a:t>блока:</a:t>
            </a:r>
            <a:endParaRPr sz="2800">
              <a:latin typeface="Times New Roman"/>
              <a:cs typeface="Times New Roman"/>
            </a:endParaRPr>
          </a:p>
          <a:p>
            <a:pPr marL="1351915" marR="1341120" indent="1141730">
              <a:lnSpc>
                <a:spcPct val="100000"/>
              </a:lnSpc>
              <a:spcBef>
                <a:spcPts val="5"/>
              </a:spcBef>
            </a:pPr>
            <a:r>
              <a:rPr sz="2800" b="1" i="1" spc="-5" dirty="0">
                <a:latin typeface="Times New Roman"/>
                <a:cs typeface="Times New Roman"/>
              </a:rPr>
              <a:t>анализ</a:t>
            </a:r>
            <a:r>
              <a:rPr sz="2800" b="1" i="1" spc="690" dirty="0">
                <a:latin typeface="Times New Roman"/>
                <a:cs typeface="Times New Roman"/>
              </a:rPr>
              <a:t> </a:t>
            </a:r>
            <a:r>
              <a:rPr sz="2800" b="1" i="1" spc="-20" dirty="0">
                <a:latin typeface="Times New Roman"/>
                <a:cs typeface="Times New Roman"/>
              </a:rPr>
              <a:t>рынка, 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анализ</a:t>
            </a:r>
            <a:r>
              <a:rPr sz="2800" b="1" i="1" spc="-40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конкурентной</a:t>
            </a:r>
            <a:r>
              <a:rPr sz="2800" b="1" i="1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среды,</a:t>
            </a:r>
            <a:endParaRPr sz="2800">
              <a:latin typeface="Times New Roman"/>
              <a:cs typeface="Times New Roman"/>
            </a:endParaRPr>
          </a:p>
          <a:p>
            <a:pPr marL="19685" marR="14604" algn="ctr">
              <a:lnSpc>
                <a:spcPct val="100000"/>
              </a:lnSpc>
            </a:pPr>
            <a:r>
              <a:rPr sz="2800" b="1" i="1" spc="-15" dirty="0">
                <a:latin typeface="Times New Roman"/>
                <a:cs typeface="Times New Roman"/>
              </a:rPr>
              <a:t>разработка маркетингового </a:t>
            </a:r>
            <a:r>
              <a:rPr sz="2800" b="1" i="1" spc="-5" dirty="0">
                <a:latin typeface="Times New Roman"/>
                <a:cs typeface="Times New Roman"/>
              </a:rPr>
              <a:t>плана </a:t>
            </a:r>
            <a:r>
              <a:rPr sz="2800" b="1" i="1" spc="-15" dirty="0">
                <a:latin typeface="Times New Roman"/>
                <a:cs typeface="Times New Roman"/>
              </a:rPr>
              <a:t>продукта, </a:t>
            </a:r>
            <a:r>
              <a:rPr sz="2800" b="1" i="1" spc="-685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обеспечение</a:t>
            </a:r>
            <a:r>
              <a:rPr sz="2800" b="1" i="1" spc="15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достоверности </a:t>
            </a:r>
            <a:r>
              <a:rPr sz="2800" b="1" i="1" spc="-15" dirty="0">
                <a:latin typeface="Times New Roman"/>
                <a:cs typeface="Times New Roman"/>
              </a:rPr>
              <a:t>информации</a:t>
            </a:r>
            <a:r>
              <a:rPr sz="2800" spc="-15" dirty="0">
                <a:latin typeface="Times New Roman"/>
                <a:cs typeface="Times New Roman"/>
              </a:rPr>
              <a:t>,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используемой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предыдущих разделов.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53E8497-1B1E-F80B-8E39-A48194306129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833" y="927938"/>
            <a:ext cx="6337935" cy="129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900" spc="-5" dirty="0"/>
              <a:t>Характеристика </a:t>
            </a:r>
            <a:r>
              <a:rPr sz="2900" spc="-15" dirty="0"/>
              <a:t>разделов </a:t>
            </a:r>
            <a:r>
              <a:rPr sz="2900" spc="-10" dirty="0"/>
              <a:t>проектного </a:t>
            </a:r>
            <a:r>
              <a:rPr sz="2900" spc="-710" dirty="0"/>
              <a:t> </a:t>
            </a:r>
            <a:r>
              <a:rPr sz="2900" dirty="0"/>
              <a:t>анализа</a:t>
            </a:r>
            <a:endParaRPr sz="2900"/>
          </a:p>
          <a:p>
            <a:pPr algn="ctr">
              <a:lnSpc>
                <a:spcPct val="100000"/>
              </a:lnSpc>
              <a:spcBef>
                <a:spcPts val="20"/>
              </a:spcBef>
              <a:tabLst>
                <a:tab pos="2032635" algn="l"/>
              </a:tabLst>
            </a:pPr>
            <a:r>
              <a:rPr sz="2500" spc="-15" dirty="0"/>
              <a:t>Технический	</a:t>
            </a:r>
            <a:r>
              <a:rPr sz="2500" dirty="0"/>
              <a:t>анализ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501497" y="2638805"/>
            <a:ext cx="7131684" cy="3454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121285" algn="ctr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Times New Roman"/>
                <a:cs typeface="Times New Roman"/>
              </a:rPr>
              <a:t>К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b="1" i="1" spc="-10" dirty="0">
                <a:latin typeface="Times New Roman"/>
                <a:cs typeface="Times New Roman"/>
              </a:rPr>
              <a:t>задачам</a:t>
            </a:r>
            <a:r>
              <a:rPr sz="2500" b="1" i="1" spc="-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технического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анализа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инвестиционного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проекта </a:t>
            </a:r>
            <a:r>
              <a:rPr sz="2500" dirty="0">
                <a:latin typeface="Times New Roman"/>
                <a:cs typeface="Times New Roman"/>
              </a:rPr>
              <a:t>относят: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02235" marR="95250" algn="ctr">
              <a:lnSpc>
                <a:spcPct val="100000"/>
              </a:lnSpc>
            </a:pPr>
            <a:r>
              <a:rPr sz="2500" spc="-5" dirty="0">
                <a:latin typeface="Times New Roman"/>
                <a:cs typeface="Times New Roman"/>
              </a:rPr>
              <a:t>* </a:t>
            </a:r>
            <a:r>
              <a:rPr sz="2500" spc="-10" dirty="0">
                <a:latin typeface="Times New Roman"/>
                <a:cs typeface="Times New Roman"/>
              </a:rPr>
              <a:t>определение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технологий,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наиболее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подходящих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с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точки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зрения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целей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проекта;</a:t>
            </a:r>
            <a:endParaRPr sz="25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500" spc="-5" dirty="0">
                <a:latin typeface="Times New Roman"/>
                <a:cs typeface="Times New Roman"/>
              </a:rPr>
              <a:t>*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местных </a:t>
            </a:r>
            <a:r>
              <a:rPr sz="2500" dirty="0">
                <a:latin typeface="Times New Roman"/>
                <a:cs typeface="Times New Roman"/>
              </a:rPr>
              <a:t>условий,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том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числе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доступности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стоимости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сырья,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энергии,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рабочей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силы;</a:t>
            </a:r>
            <a:endParaRPr sz="2500">
              <a:latin typeface="Times New Roman"/>
              <a:cs typeface="Times New Roman"/>
            </a:endParaRPr>
          </a:p>
          <a:p>
            <a:pPr marL="133985" marR="127635" algn="ctr">
              <a:lnSpc>
                <a:spcPct val="100000"/>
              </a:lnSpc>
            </a:pPr>
            <a:r>
              <a:rPr sz="2500" spc="-5" dirty="0">
                <a:latin typeface="Times New Roman"/>
                <a:cs typeface="Times New Roman"/>
              </a:rPr>
              <a:t>* </a:t>
            </a:r>
            <a:r>
              <a:rPr sz="2500" spc="-15" dirty="0">
                <a:latin typeface="Times New Roman"/>
                <a:cs typeface="Times New Roman"/>
              </a:rPr>
              <a:t>проверку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наличия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потенциальных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возможностей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планирования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r>
              <a:rPr sz="2500" dirty="0">
                <a:latin typeface="Times New Roman"/>
                <a:cs typeface="Times New Roman"/>
              </a:rPr>
              <a:t> осуществления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проекта.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88573DA-C1A5-08F2-A775-86F2D47C9F3E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1252" y="640207"/>
            <a:ext cx="6327775" cy="129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/>
              <a:t>Характеристика </a:t>
            </a:r>
            <a:r>
              <a:rPr sz="2900" spc="-20" dirty="0"/>
              <a:t>разделов </a:t>
            </a:r>
            <a:r>
              <a:rPr sz="2900" spc="-10" dirty="0"/>
              <a:t>проектного </a:t>
            </a:r>
            <a:r>
              <a:rPr sz="2900" spc="-710" dirty="0"/>
              <a:t> </a:t>
            </a:r>
            <a:r>
              <a:rPr sz="2900" dirty="0"/>
              <a:t>анализа</a:t>
            </a:r>
            <a:endParaRPr sz="2900"/>
          </a:p>
          <a:p>
            <a:pPr algn="ctr">
              <a:lnSpc>
                <a:spcPct val="100000"/>
              </a:lnSpc>
              <a:spcBef>
                <a:spcPts val="15"/>
              </a:spcBef>
              <a:tabLst>
                <a:tab pos="2029460" algn="l"/>
              </a:tabLst>
            </a:pPr>
            <a:r>
              <a:rPr sz="2500" spc="-15" dirty="0"/>
              <a:t>Технический	</a:t>
            </a:r>
            <a:r>
              <a:rPr sz="2500" spc="-5" dirty="0"/>
              <a:t>анализ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441756" y="2289124"/>
            <a:ext cx="7406640" cy="3836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500" spc="-15" dirty="0">
                <a:latin typeface="Times New Roman"/>
                <a:cs typeface="Times New Roman"/>
              </a:rPr>
              <a:t>Технический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проводится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группой собственных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экспертов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предприятия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с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возможным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привлечением 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узких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специалистов.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Стандартная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процедура</a:t>
            </a:r>
            <a:endParaRPr sz="2500">
              <a:latin typeface="Times New Roman"/>
              <a:cs typeface="Times New Roman"/>
            </a:endParaRPr>
          </a:p>
          <a:p>
            <a:pPr marL="769620" marR="762635" algn="ctr">
              <a:lnSpc>
                <a:spcPct val="100000"/>
              </a:lnSpc>
              <a:spcBef>
                <a:spcPts val="5"/>
              </a:spcBef>
            </a:pPr>
            <a:r>
              <a:rPr sz="2500" spc="-20" dirty="0">
                <a:latin typeface="Times New Roman"/>
                <a:cs typeface="Times New Roman"/>
              </a:rPr>
              <a:t>технического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анализа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начинается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с анализа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собственных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существующих</a:t>
            </a:r>
            <a:r>
              <a:rPr sz="2500" spc="-15" dirty="0">
                <a:latin typeface="Times New Roman"/>
                <a:cs typeface="Times New Roman"/>
              </a:rPr>
              <a:t> технологий.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429895" marR="421640" indent="-2540" algn="ctr">
              <a:lnSpc>
                <a:spcPct val="100000"/>
              </a:lnSpc>
            </a:pPr>
            <a:r>
              <a:rPr sz="2500" spc="-10" dirty="0">
                <a:latin typeface="Times New Roman"/>
                <a:cs typeface="Times New Roman"/>
              </a:rPr>
              <a:t>Правило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выбора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технологии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предусматривает 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комплексный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некоторых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альтернативных</a:t>
            </a:r>
            <a:endParaRPr sz="2500">
              <a:latin typeface="Times New Roman"/>
              <a:cs typeface="Times New Roman"/>
            </a:endParaRPr>
          </a:p>
          <a:p>
            <a:pPr marL="152400" marR="146050" algn="ctr">
              <a:lnSpc>
                <a:spcPct val="100000"/>
              </a:lnSpc>
            </a:pPr>
            <a:r>
              <a:rPr sz="2500" spc="-15" dirty="0">
                <a:latin typeface="Times New Roman"/>
                <a:cs typeface="Times New Roman"/>
              </a:rPr>
              <a:t>технологий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выбор </a:t>
            </a:r>
            <a:r>
              <a:rPr sz="2500" spc="-10" dirty="0">
                <a:latin typeface="Times New Roman"/>
                <a:cs typeface="Times New Roman"/>
              </a:rPr>
              <a:t>наилучшего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варианта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на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основе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какого-либо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агрегированного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критерия.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552BE82-660D-E0F4-286F-624AE31458C1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848" y="711784"/>
            <a:ext cx="7755890" cy="851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/>
              <a:t>Характеристика</a:t>
            </a:r>
            <a:r>
              <a:rPr sz="2900" dirty="0"/>
              <a:t> </a:t>
            </a:r>
            <a:r>
              <a:rPr sz="2900" spc="-20" dirty="0"/>
              <a:t>разделов</a:t>
            </a:r>
            <a:r>
              <a:rPr sz="2900" spc="-25" dirty="0"/>
              <a:t> </a:t>
            </a:r>
            <a:r>
              <a:rPr sz="2900" spc="-10" dirty="0"/>
              <a:t>проектного</a:t>
            </a:r>
            <a:r>
              <a:rPr sz="2900" spc="5" dirty="0"/>
              <a:t> </a:t>
            </a:r>
            <a:r>
              <a:rPr sz="2900" dirty="0"/>
              <a:t>анализа</a:t>
            </a:r>
            <a:endParaRPr sz="2900"/>
          </a:p>
          <a:p>
            <a:pPr algn="ctr">
              <a:lnSpc>
                <a:spcPct val="100000"/>
              </a:lnSpc>
              <a:spcBef>
                <a:spcPts val="20"/>
              </a:spcBef>
              <a:tabLst>
                <a:tab pos="2030095" algn="l"/>
              </a:tabLst>
            </a:pPr>
            <a:r>
              <a:rPr sz="2500" spc="-15" dirty="0"/>
              <a:t>Технический	</a:t>
            </a:r>
            <a:r>
              <a:rPr sz="2500" spc="-5" dirty="0"/>
              <a:t>анализ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277164" y="1921001"/>
            <a:ext cx="8034655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200" b="1" spc="-15" dirty="0">
                <a:latin typeface="Times New Roman"/>
                <a:cs typeface="Times New Roman"/>
              </a:rPr>
              <a:t>Ключевые</a:t>
            </a:r>
            <a:r>
              <a:rPr sz="2200" b="1" spc="-10" dirty="0">
                <a:latin typeface="Times New Roman"/>
                <a:cs typeface="Times New Roman"/>
              </a:rPr>
              <a:t> факторы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выбора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среди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альтернативных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технологий </a:t>
            </a:r>
            <a:r>
              <a:rPr sz="2200" b="1" spc="-53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сводятся</a:t>
            </a:r>
            <a:r>
              <a:rPr sz="2200" b="1" spc="3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к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анализу</a:t>
            </a:r>
            <a:r>
              <a:rPr sz="2200" b="1" spc="2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девяти</a:t>
            </a:r>
            <a:r>
              <a:rPr sz="2200" b="1" spc="25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Times New Roman"/>
                <a:cs typeface="Times New Roman"/>
              </a:rPr>
              <a:t>аспектов</a:t>
            </a:r>
            <a:r>
              <a:rPr sz="2200" b="1" spc="45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использования 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технологий:</a:t>
            </a:r>
            <a:endParaRPr sz="2200">
              <a:latin typeface="Times New Roman"/>
              <a:cs typeface="Times New Roman"/>
            </a:endParaRPr>
          </a:p>
          <a:p>
            <a:pPr marL="720090" marR="373380" indent="-328295">
              <a:lnSpc>
                <a:spcPct val="100000"/>
              </a:lnSpc>
              <a:buAutoNum type="arabicParenR"/>
              <a:tabLst>
                <a:tab pos="695960" algn="l"/>
              </a:tabLst>
            </a:pPr>
            <a:r>
              <a:rPr sz="2200" spc="-5" dirty="0">
                <a:latin typeface="Times New Roman"/>
                <a:cs typeface="Times New Roman"/>
              </a:rPr>
              <a:t>прежнее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использование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выбранных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технологий</a:t>
            </a:r>
            <a:r>
              <a:rPr sz="2200" spc="-5" dirty="0">
                <a:latin typeface="Times New Roman"/>
                <a:cs typeface="Times New Roman"/>
              </a:rPr>
              <a:t> в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сходных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масштабах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(масштабы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могут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слишком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велики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для</a:t>
            </a:r>
            <a:endParaRPr sz="2200">
              <a:latin typeface="Times New Roman"/>
              <a:cs typeface="Times New Roman"/>
            </a:endParaRPr>
          </a:p>
          <a:p>
            <a:pPr marL="2795905">
              <a:lnSpc>
                <a:spcPct val="100000"/>
              </a:lnSpc>
            </a:pPr>
            <a:r>
              <a:rPr sz="2200" spc="-20" dirty="0">
                <a:latin typeface="Times New Roman"/>
                <a:cs typeface="Times New Roman"/>
              </a:rPr>
              <a:t>конкретного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рынка);</a:t>
            </a:r>
            <a:endParaRPr sz="2200">
              <a:latin typeface="Times New Roman"/>
              <a:cs typeface="Times New Roman"/>
            </a:endParaRPr>
          </a:p>
          <a:p>
            <a:pPr marL="321945" marR="13970" indent="-321945">
              <a:lnSpc>
                <a:spcPct val="100000"/>
              </a:lnSpc>
              <a:spcBef>
                <a:spcPts val="5"/>
              </a:spcBef>
              <a:buAutoNum type="arabicParenR" startAt="2"/>
              <a:tabLst>
                <a:tab pos="321945" algn="l"/>
              </a:tabLst>
            </a:pPr>
            <a:r>
              <a:rPr sz="2200" spc="5" dirty="0">
                <a:latin typeface="Times New Roman"/>
                <a:cs typeface="Times New Roman"/>
              </a:rPr>
              <a:t>доступность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сырья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(сколько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потенциальных</a:t>
            </a:r>
            <a:r>
              <a:rPr sz="2200" spc="-10" dirty="0">
                <a:latin typeface="Times New Roman"/>
                <a:cs typeface="Times New Roman"/>
              </a:rPr>
              <a:t> поставщиков,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какие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их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производственные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мощности,</a:t>
            </a:r>
            <a:r>
              <a:rPr sz="2200" spc="-15" dirty="0">
                <a:latin typeface="Times New Roman"/>
                <a:cs typeface="Times New Roman"/>
              </a:rPr>
              <a:t> качество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сырья,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каково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spc="-15" dirty="0">
                <a:latin typeface="Times New Roman"/>
                <a:cs typeface="Times New Roman"/>
              </a:rPr>
              <a:t>количество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других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потребителей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сырья, </a:t>
            </a:r>
            <a:r>
              <a:rPr sz="2200" dirty="0">
                <a:latin typeface="Times New Roman"/>
                <a:cs typeface="Times New Roman"/>
              </a:rPr>
              <a:t>стоимость</a:t>
            </a:r>
            <a:r>
              <a:rPr sz="2200" spc="-5" dirty="0">
                <a:latin typeface="Times New Roman"/>
                <a:cs typeface="Times New Roman"/>
              </a:rPr>
              <a:t> сырья, </a:t>
            </a:r>
            <a:r>
              <a:rPr sz="2200" spc="-20" dirty="0">
                <a:latin typeface="Times New Roman"/>
                <a:cs typeface="Times New Roman"/>
              </a:rPr>
              <a:t>метод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endParaRPr sz="2200">
              <a:latin typeface="Times New Roman"/>
              <a:cs typeface="Times New Roman"/>
            </a:endParaRPr>
          </a:p>
          <a:p>
            <a:pPr marL="13335" algn="ctr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стоимость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доставки,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риск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отношении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окружающей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среды);</a:t>
            </a:r>
            <a:endParaRPr sz="2200">
              <a:latin typeface="Times New Roman"/>
              <a:cs typeface="Times New Roman"/>
            </a:endParaRPr>
          </a:p>
          <a:p>
            <a:pPr marL="1828800" indent="-303530">
              <a:lnSpc>
                <a:spcPct val="100000"/>
              </a:lnSpc>
              <a:buAutoNum type="arabicParenR" startAt="3"/>
              <a:tabLst>
                <a:tab pos="1829435" algn="l"/>
              </a:tabLst>
            </a:pPr>
            <a:r>
              <a:rPr sz="2200" spc="-15" dirty="0">
                <a:latin typeface="Times New Roman"/>
                <a:cs typeface="Times New Roman"/>
              </a:rPr>
              <a:t>коммунальные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услуги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коммуникации;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12787BD-216F-E4BA-2E27-2F0149FC769B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2960" marR="5080" indent="-274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spc="5" dirty="0"/>
              <a:t>анализа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5914" y="1442973"/>
            <a:ext cx="7870825" cy="5210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  <a:tabLst>
                <a:tab pos="227203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Технический	</a:t>
            </a:r>
            <a:r>
              <a:rPr sz="2800" b="1" spc="-5" dirty="0">
                <a:latin typeface="Times New Roman"/>
                <a:cs typeface="Times New Roman"/>
              </a:rPr>
              <a:t>анализ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673735" marR="337820" indent="-673735">
              <a:lnSpc>
                <a:spcPct val="100000"/>
              </a:lnSpc>
              <a:buAutoNum type="arabicParenR" startAt="4"/>
              <a:tabLst>
                <a:tab pos="673735" algn="l"/>
              </a:tabLst>
            </a:pPr>
            <a:r>
              <a:rPr sz="2400" dirty="0">
                <a:latin typeface="Times New Roman"/>
                <a:cs typeface="Times New Roman"/>
              </a:rPr>
              <a:t>наличие </a:t>
            </a:r>
            <a:r>
              <a:rPr sz="2400" spc="-10" dirty="0">
                <a:latin typeface="Times New Roman"/>
                <a:cs typeface="Times New Roman"/>
              </a:rPr>
              <a:t>патента </a:t>
            </a:r>
            <a:r>
              <a:rPr sz="2400" spc="-5" dirty="0">
                <a:latin typeface="Times New Roman"/>
                <a:cs typeface="Times New Roman"/>
              </a:rPr>
              <a:t>или лицензии </a:t>
            </a:r>
            <a:r>
              <a:rPr sz="2400" dirty="0">
                <a:latin typeface="Times New Roman"/>
                <a:cs typeface="Times New Roman"/>
              </a:rPr>
              <a:t>организации, </a:t>
            </a:r>
            <a:r>
              <a:rPr sz="2400" spc="-30" dirty="0">
                <a:latin typeface="Times New Roman"/>
                <a:cs typeface="Times New Roman"/>
              </a:rPr>
              <a:t>которая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продает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технологию;</a:t>
            </a:r>
            <a:endParaRPr sz="2400">
              <a:latin typeface="Times New Roman"/>
              <a:cs typeface="Times New Roman"/>
            </a:endParaRPr>
          </a:p>
          <a:p>
            <a:pPr marL="342900" marR="5080" indent="-342900">
              <a:lnSpc>
                <a:spcPct val="100000"/>
              </a:lnSpc>
              <a:buAutoNum type="arabicParenR" startAt="4"/>
              <a:tabLst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по </a:t>
            </a:r>
            <a:r>
              <a:rPr sz="2400" dirty="0">
                <a:latin typeface="Times New Roman"/>
                <a:cs typeface="Times New Roman"/>
              </a:rPr>
              <a:t>крайней мере,</a:t>
            </a:r>
            <a:r>
              <a:rPr sz="2400" spc="-10" dirty="0">
                <a:latin typeface="Times New Roman"/>
                <a:cs typeface="Times New Roman"/>
              </a:rPr>
              <a:t> начальное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сопровождение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производства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продавцом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технологии;</a:t>
            </a:r>
            <a:endParaRPr sz="2400">
              <a:latin typeface="Times New Roman"/>
              <a:cs typeface="Times New Roman"/>
            </a:endParaRPr>
          </a:p>
          <a:p>
            <a:pPr marL="615315" marR="353060" indent="-615315">
              <a:lnSpc>
                <a:spcPct val="100000"/>
              </a:lnSpc>
              <a:buAutoNum type="arabicParenR" startAt="4"/>
              <a:tabLst>
                <a:tab pos="615315" algn="l"/>
              </a:tabLst>
            </a:pPr>
            <a:r>
              <a:rPr sz="2400" dirty="0">
                <a:latin typeface="Times New Roman"/>
                <a:cs typeface="Times New Roman"/>
              </a:rPr>
              <a:t>приспособленность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технологии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местным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условиям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(температура,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влажность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т.п.);</a:t>
            </a:r>
            <a:endParaRPr sz="2400">
              <a:latin typeface="Times New Roman"/>
              <a:cs typeface="Times New Roman"/>
            </a:endParaRPr>
          </a:p>
          <a:p>
            <a:pPr marL="326390" marR="317500" indent="173355">
              <a:lnSpc>
                <a:spcPct val="100000"/>
              </a:lnSpc>
              <a:buAutoNum type="arabicParenR" startAt="4"/>
              <a:tabLst>
                <a:tab pos="830580" algn="l"/>
              </a:tabLst>
            </a:pPr>
            <a:r>
              <a:rPr sz="2400" spc="-10" dirty="0">
                <a:latin typeface="Times New Roman"/>
                <a:cs typeface="Times New Roman"/>
              </a:rPr>
              <a:t>загрузочный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фактор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(в</a:t>
            </a:r>
            <a:r>
              <a:rPr sz="2400" spc="-5" dirty="0">
                <a:latin typeface="Times New Roman"/>
                <a:cs typeface="Times New Roman"/>
              </a:rPr>
              <a:t> процентах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от</a:t>
            </a:r>
            <a:r>
              <a:rPr sz="2400" spc="-5" dirty="0">
                <a:latin typeface="Times New Roman"/>
                <a:cs typeface="Times New Roman"/>
              </a:rPr>
              <a:t> номинальной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мощности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dirty="0">
                <a:latin typeface="Times New Roman"/>
                <a:cs typeface="Times New Roman"/>
              </a:rPr>
              <a:t> условиям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время</a:t>
            </a:r>
            <a:r>
              <a:rPr sz="2400" dirty="0">
                <a:latin typeface="Times New Roman"/>
                <a:cs typeface="Times New Roman"/>
              </a:rPr>
              <a:t> для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выхода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endParaRPr sz="2400">
              <a:latin typeface="Times New Roman"/>
              <a:cs typeface="Times New Roman"/>
            </a:endParaRPr>
          </a:p>
          <a:p>
            <a:pPr marL="2559050" marR="774065" indent="-1777364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устойчивое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состояние,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соответствующее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полной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производительности;</a:t>
            </a:r>
            <a:endParaRPr sz="2400">
              <a:latin typeface="Times New Roman"/>
              <a:cs typeface="Times New Roman"/>
            </a:endParaRPr>
          </a:p>
          <a:p>
            <a:pPr marL="2464435" indent="-330835">
              <a:lnSpc>
                <a:spcPct val="100000"/>
              </a:lnSpc>
              <a:buAutoNum type="arabicParenR" startAt="8"/>
              <a:tabLst>
                <a:tab pos="2465070" algn="l"/>
              </a:tabLst>
            </a:pPr>
            <a:r>
              <a:rPr sz="2400" dirty="0">
                <a:latin typeface="Times New Roman"/>
                <a:cs typeface="Times New Roman"/>
              </a:rPr>
              <a:t>безопасность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экология;</a:t>
            </a:r>
            <a:endParaRPr sz="2400">
              <a:latin typeface="Times New Roman"/>
              <a:cs typeface="Times New Roman"/>
            </a:endParaRPr>
          </a:p>
          <a:p>
            <a:pPr marL="1327150" indent="-330835">
              <a:lnSpc>
                <a:spcPct val="100000"/>
              </a:lnSpc>
              <a:buAutoNum type="arabicParenR" startAt="8"/>
              <a:tabLst>
                <a:tab pos="1327785" algn="l"/>
              </a:tabLst>
            </a:pPr>
            <a:r>
              <a:rPr sz="2400" spc="-10" dirty="0">
                <a:latin typeface="Times New Roman"/>
                <a:cs typeface="Times New Roman"/>
              </a:rPr>
              <a:t>капитальные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производственные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затраты.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15FA980-29BA-C0CD-0D63-F8BABD287615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6063" y="568197"/>
            <a:ext cx="6327775" cy="129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/>
              <a:t>Характеристика </a:t>
            </a:r>
            <a:r>
              <a:rPr sz="2900" spc="-20" dirty="0"/>
              <a:t>разделов </a:t>
            </a:r>
            <a:r>
              <a:rPr sz="2900" spc="-10" dirty="0"/>
              <a:t>проектного </a:t>
            </a:r>
            <a:r>
              <a:rPr sz="2900" spc="-710" dirty="0"/>
              <a:t> </a:t>
            </a:r>
            <a:r>
              <a:rPr sz="2900" dirty="0"/>
              <a:t>анализа</a:t>
            </a:r>
            <a:endParaRPr sz="2900"/>
          </a:p>
          <a:p>
            <a:pPr algn="ctr">
              <a:lnSpc>
                <a:spcPct val="100000"/>
              </a:lnSpc>
              <a:spcBef>
                <a:spcPts val="15"/>
              </a:spcBef>
              <a:tabLst>
                <a:tab pos="2110740" algn="l"/>
              </a:tabLst>
            </a:pPr>
            <a:r>
              <a:rPr sz="2500" spc="-10" dirty="0"/>
              <a:t>Финансовый	</a:t>
            </a:r>
            <a:r>
              <a:rPr sz="2500" dirty="0"/>
              <a:t>анализ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246379" y="2255647"/>
            <a:ext cx="7368540" cy="40582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78105" marR="57785" algn="ctr">
              <a:lnSpc>
                <a:spcPct val="102699"/>
              </a:lnSpc>
              <a:spcBef>
                <a:spcPts val="25"/>
              </a:spcBef>
            </a:pPr>
            <a:r>
              <a:rPr sz="2200" spc="-10" dirty="0">
                <a:latin typeface="Times New Roman"/>
                <a:cs typeface="Times New Roman"/>
              </a:rPr>
              <a:t>Данный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раздел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инвестиционного </a:t>
            </a:r>
            <a:r>
              <a:rPr sz="2200" dirty="0">
                <a:latin typeface="Times New Roman"/>
                <a:cs typeface="Times New Roman"/>
              </a:rPr>
              <a:t>проекта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является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наиболее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объемным</a:t>
            </a:r>
            <a:r>
              <a:rPr sz="2200" spc="-5" dirty="0">
                <a:latin typeface="Times New Roman"/>
                <a:cs typeface="Times New Roman"/>
              </a:rPr>
              <a:t> 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трудоемким.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b="1" spc="-10" dirty="0">
                <a:latin typeface="Times New Roman"/>
                <a:cs typeface="Times New Roman"/>
              </a:rPr>
              <a:t>Задачами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финансового </a:t>
            </a:r>
            <a:r>
              <a:rPr sz="2200" spc="-5" dirty="0">
                <a:latin typeface="Times New Roman"/>
                <a:cs typeface="Times New Roman"/>
              </a:rPr>
              <a:t>анализа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являются:</a:t>
            </a:r>
            <a:endParaRPr sz="22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а)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анализ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финансового</a:t>
            </a:r>
            <a:r>
              <a:rPr sz="2200" spc="-5" dirty="0">
                <a:latin typeface="Times New Roman"/>
                <a:cs typeface="Times New Roman"/>
              </a:rPr>
              <a:t> состояния предприятия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течение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трех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(лучше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пяти)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предыдущих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лет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работы </a:t>
            </a:r>
            <a:r>
              <a:rPr sz="2200" spc="-5" dirty="0">
                <a:latin typeface="Times New Roman"/>
                <a:cs typeface="Times New Roman"/>
              </a:rPr>
              <a:t>предприятия;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б)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анализ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финансового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состояния</a:t>
            </a:r>
            <a:r>
              <a:rPr sz="2200" spc="-10" dirty="0">
                <a:latin typeface="Times New Roman"/>
                <a:cs typeface="Times New Roman"/>
              </a:rPr>
              <a:t> предприятия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период</a:t>
            </a:r>
            <a:endParaRPr sz="22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200" spc="-20" dirty="0">
                <a:latin typeface="Times New Roman"/>
                <a:cs typeface="Times New Roman"/>
              </a:rPr>
              <a:t>подготовки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инвестиционного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проекта;</a:t>
            </a:r>
            <a:endParaRPr sz="2200">
              <a:latin typeface="Times New Roman"/>
              <a:cs typeface="Times New Roman"/>
            </a:endParaRPr>
          </a:p>
          <a:p>
            <a:pPr marL="309245" marR="304800" algn="ctr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в)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анализ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безубыточности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производства</a:t>
            </a:r>
            <a:r>
              <a:rPr sz="2200" spc="5" dirty="0">
                <a:latin typeface="Times New Roman"/>
                <a:cs typeface="Times New Roman"/>
              </a:rPr>
              <a:t> основных</a:t>
            </a:r>
            <a:r>
              <a:rPr sz="2200" spc="-10" dirty="0">
                <a:latin typeface="Times New Roman"/>
                <a:cs typeface="Times New Roman"/>
              </a:rPr>
              <a:t> видов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продукции;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г)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прогноз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прибылей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денежных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потоков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процессе</a:t>
            </a:r>
            <a:endParaRPr sz="22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реализации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инвестиционного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проекта;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д)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оценка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эффективности инвестиционного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проекта.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169FBE1-717A-C469-4556-2995ACB911FC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F2D7A-58AE-7A37-A06E-32007B29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202574" cy="295465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  <a:b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Характеристика разделов проектного анализа</a:t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51E601E-FD83-9CB7-82A1-4BD5169C5539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9036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226" y="1000506"/>
            <a:ext cx="698627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1905" algn="ctr">
              <a:lnSpc>
                <a:spcPct val="100000"/>
              </a:lnSpc>
              <a:tabLst>
                <a:tab pos="2366645" algn="l"/>
              </a:tabLst>
            </a:pPr>
            <a:r>
              <a:rPr sz="2800" spc="-15" dirty="0"/>
              <a:t>Финансовый	</a:t>
            </a:r>
            <a:r>
              <a:rPr sz="2800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17042" y="2831083"/>
            <a:ext cx="6885940" cy="258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marR="279400" algn="ctr">
              <a:lnSpc>
                <a:spcPct val="100000"/>
              </a:lnSpc>
              <a:spcBef>
                <a:spcPts val="95"/>
              </a:spcBef>
              <a:tabLst>
                <a:tab pos="2402205" algn="l"/>
              </a:tabLst>
            </a:pPr>
            <a:r>
              <a:rPr sz="2800" spc="-10" dirty="0">
                <a:latin typeface="Times New Roman"/>
                <a:cs typeface="Times New Roman"/>
              </a:rPr>
              <a:t>Финансовый	</a:t>
            </a:r>
            <a:r>
              <a:rPr sz="2800" spc="-5" dirty="0">
                <a:latin typeface="Times New Roman"/>
                <a:cs typeface="Times New Roman"/>
              </a:rPr>
              <a:t>анализ </a:t>
            </a:r>
            <a:r>
              <a:rPr sz="2800" spc="-10" dirty="0">
                <a:latin typeface="Times New Roman"/>
                <a:cs typeface="Times New Roman"/>
              </a:rPr>
              <a:t>предыдущей работы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предприятия</a:t>
            </a:r>
            <a:r>
              <a:rPr sz="2800" spc="-5" dirty="0">
                <a:latin typeface="Times New Roman"/>
                <a:cs typeface="Times New Roman"/>
              </a:rPr>
              <a:t> и </a:t>
            </a:r>
            <a:r>
              <a:rPr sz="2800" spc="-30" dirty="0">
                <a:latin typeface="Times New Roman"/>
                <a:cs typeface="Times New Roman"/>
              </a:rPr>
              <a:t>его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текущего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положения</a:t>
            </a:r>
            <a:endParaRPr sz="2800">
              <a:latin typeface="Times New Roman"/>
              <a:cs typeface="Times New Roman"/>
            </a:endParaRPr>
          </a:p>
          <a:p>
            <a:pPr marL="12065" marR="5080" indent="-2540" algn="ctr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обычно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сводится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 </a:t>
            </a:r>
            <a:r>
              <a:rPr sz="2800" spc="-20" dirty="0">
                <a:latin typeface="Times New Roman"/>
                <a:cs typeface="Times New Roman"/>
              </a:rPr>
              <a:t>расчету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интерпретации </a:t>
            </a:r>
            <a:r>
              <a:rPr sz="2800" spc="5" dirty="0">
                <a:latin typeface="Times New Roman"/>
                <a:cs typeface="Times New Roman"/>
              </a:rPr>
              <a:t> основных </a:t>
            </a:r>
            <a:r>
              <a:rPr sz="2800" spc="-5" dirty="0">
                <a:latin typeface="Times New Roman"/>
                <a:cs typeface="Times New Roman"/>
              </a:rPr>
              <a:t>финансовых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коэффициентов, 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прибыльность</a:t>
            </a:r>
            <a:r>
              <a:rPr sz="2800" spc="-5" dirty="0">
                <a:latin typeface="Times New Roman"/>
                <a:cs typeface="Times New Roman"/>
              </a:rPr>
              <a:t> предприятия и эффективность</a:t>
            </a:r>
            <a:endParaRPr sz="28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15"/>
              </a:spcBef>
            </a:pPr>
            <a:r>
              <a:rPr sz="2800" spc="-30" dirty="0">
                <a:latin typeface="Times New Roman"/>
                <a:cs typeface="Times New Roman"/>
              </a:rPr>
              <a:t>его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менеджмента.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0860E49-8936-9D36-BED2-4DB6EA823987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712" y="496315"/>
            <a:ext cx="6993255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</a:t>
            </a:r>
            <a:r>
              <a:rPr spc="-15" dirty="0"/>
              <a:t> </a:t>
            </a:r>
            <a:r>
              <a:rPr spc="-20" dirty="0"/>
              <a:t>разделов</a:t>
            </a:r>
            <a:r>
              <a:rPr spc="5" dirty="0"/>
              <a:t>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algn="ctr">
              <a:lnSpc>
                <a:spcPct val="100000"/>
              </a:lnSpc>
              <a:tabLst>
                <a:tab pos="2366645" algn="l"/>
              </a:tabLst>
            </a:pPr>
            <a:r>
              <a:rPr sz="2800" spc="-10" dirty="0"/>
              <a:t>Финансовый	</a:t>
            </a:r>
            <a:r>
              <a:rPr sz="2800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39648" y="2326893"/>
            <a:ext cx="7249159" cy="3441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Анализ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безубыточности </a:t>
            </a:r>
            <a:r>
              <a:rPr sz="2800" spc="-25" dirty="0">
                <a:latin typeface="Times New Roman"/>
                <a:cs typeface="Times New Roman"/>
              </a:rPr>
              <a:t>включает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себя</a:t>
            </a:r>
            <a:endParaRPr sz="2800">
              <a:latin typeface="Times New Roman"/>
              <a:cs typeface="Times New Roman"/>
            </a:endParaRPr>
          </a:p>
          <a:p>
            <a:pPr marL="44450" marR="40005" algn="ctr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систематическую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работу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 </a:t>
            </a:r>
            <a:r>
              <a:rPr sz="2800" spc="-15" dirty="0">
                <a:latin typeface="Times New Roman"/>
                <a:cs typeface="Times New Roman"/>
              </a:rPr>
              <a:t>анализу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структуры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себестоимости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изготовления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spc="-15" dirty="0">
                <a:latin typeface="Times New Roman"/>
                <a:cs typeface="Times New Roman"/>
              </a:rPr>
              <a:t>продажи</a:t>
            </a:r>
            <a:endParaRPr sz="2800">
              <a:latin typeface="Times New Roman"/>
              <a:cs typeface="Times New Roman"/>
            </a:endParaRPr>
          </a:p>
          <a:p>
            <a:pPr marL="12700" marR="5080" indent="-3810" algn="ctr">
              <a:lnSpc>
                <a:spcPct val="100099"/>
              </a:lnSpc>
            </a:pPr>
            <a:r>
              <a:rPr sz="2800" spc="5" dirty="0">
                <a:latin typeface="Times New Roman"/>
                <a:cs typeface="Times New Roman"/>
              </a:rPr>
              <a:t>основных </a:t>
            </a:r>
            <a:r>
              <a:rPr sz="2800" spc="-5" dirty="0">
                <a:latin typeface="Times New Roman"/>
                <a:cs typeface="Times New Roman"/>
              </a:rPr>
              <a:t>видов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продукции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разделение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всех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издержек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переменные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(которые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изменяются </a:t>
            </a:r>
            <a:r>
              <a:rPr sz="2800" spc="-5" dirty="0">
                <a:latin typeface="Times New Roman"/>
                <a:cs typeface="Times New Roman"/>
              </a:rPr>
              <a:t> с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изменением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объема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производства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продаж)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постоянные </a:t>
            </a:r>
            <a:r>
              <a:rPr sz="2800" spc="-30" dirty="0">
                <a:latin typeface="Times New Roman"/>
                <a:cs typeface="Times New Roman"/>
              </a:rPr>
              <a:t>(которые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остаются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неизменными </a:t>
            </a:r>
            <a:r>
              <a:rPr sz="2800" spc="-5" dirty="0">
                <a:latin typeface="Times New Roman"/>
                <a:cs typeface="Times New Roman"/>
              </a:rPr>
              <a:t> при </a:t>
            </a:r>
            <a:r>
              <a:rPr sz="2800" spc="-15" dirty="0">
                <a:latin typeface="Times New Roman"/>
                <a:cs typeface="Times New Roman"/>
              </a:rPr>
              <a:t>изменении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объема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производства).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77AA44E-6B98-5E52-57B5-340207278EFF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201" y="640207"/>
            <a:ext cx="698627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1270" algn="ctr">
              <a:lnSpc>
                <a:spcPct val="100000"/>
              </a:lnSpc>
              <a:spcBef>
                <a:spcPts val="5"/>
              </a:spcBef>
              <a:tabLst>
                <a:tab pos="2366010" algn="l"/>
              </a:tabLst>
            </a:pPr>
            <a:r>
              <a:rPr sz="2800" spc="-15" dirty="0"/>
              <a:t>Финансовый	</a:t>
            </a:r>
            <a:r>
              <a:rPr sz="2800" spc="-5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58876" y="2470480"/>
            <a:ext cx="8068309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71855">
              <a:lnSpc>
                <a:spcPct val="100000"/>
              </a:lnSpc>
              <a:spcBef>
                <a:spcPts val="95"/>
              </a:spcBef>
              <a:tabLst>
                <a:tab pos="4810760" algn="l"/>
              </a:tabLst>
            </a:pPr>
            <a:r>
              <a:rPr sz="2800" spc="-5" dirty="0">
                <a:latin typeface="Times New Roman"/>
                <a:cs typeface="Times New Roman"/>
              </a:rPr>
              <a:t>Основная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цель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анализа </a:t>
            </a:r>
            <a:r>
              <a:rPr sz="2800" spc="-15" dirty="0">
                <a:latin typeface="Times New Roman"/>
                <a:cs typeface="Times New Roman"/>
              </a:rPr>
              <a:t>безубыточности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определить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точку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безубыточности,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т.е.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объем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продаж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товара,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который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соответствует	</a:t>
            </a:r>
            <a:r>
              <a:rPr sz="2800" spc="-30" dirty="0">
                <a:latin typeface="Times New Roman"/>
                <a:cs typeface="Times New Roman"/>
              </a:rPr>
              <a:t>нулевому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значению</a:t>
            </a:r>
            <a:endParaRPr sz="2800">
              <a:latin typeface="Times New Roman"/>
              <a:cs typeface="Times New Roman"/>
            </a:endParaRPr>
          </a:p>
          <a:p>
            <a:pPr marL="331724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прибыли.</a:t>
            </a:r>
            <a:endParaRPr sz="2800">
              <a:latin typeface="Times New Roman"/>
              <a:cs typeface="Times New Roman"/>
            </a:endParaRPr>
          </a:p>
          <a:p>
            <a:pPr marL="97790" marR="83820" indent="184150">
              <a:lnSpc>
                <a:spcPct val="100000"/>
              </a:lnSpc>
            </a:pPr>
            <a:r>
              <a:rPr sz="2800" spc="5" dirty="0">
                <a:latin typeface="Times New Roman"/>
                <a:cs typeface="Times New Roman"/>
              </a:rPr>
              <a:t>Важность </a:t>
            </a:r>
            <a:r>
              <a:rPr sz="2800" spc="-5" dirty="0">
                <a:latin typeface="Times New Roman"/>
                <a:cs typeface="Times New Roman"/>
              </a:rPr>
              <a:t>анализа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безубыточности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заключается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сопоставлении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реальной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или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планируемой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выручки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процессе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реализации</a:t>
            </a:r>
            <a:r>
              <a:rPr sz="2800" spc="-5" dirty="0">
                <a:latin typeface="Times New Roman"/>
                <a:cs typeface="Times New Roman"/>
              </a:rPr>
              <a:t> инвестиционного</a:t>
            </a:r>
            <a:r>
              <a:rPr sz="2800" dirty="0">
                <a:latin typeface="Times New Roman"/>
                <a:cs typeface="Times New Roman"/>
              </a:rPr>
              <a:t> проекта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endParaRPr sz="2800">
              <a:latin typeface="Times New Roman"/>
              <a:cs typeface="Times New Roman"/>
            </a:endParaRPr>
          </a:p>
          <a:p>
            <a:pPr marL="27305" marR="20955" indent="427990">
              <a:lnSpc>
                <a:spcPct val="100000"/>
              </a:lnSpc>
              <a:spcBef>
                <a:spcPts val="5"/>
              </a:spcBef>
            </a:pPr>
            <a:r>
              <a:rPr sz="2800" spc="-45" dirty="0">
                <a:latin typeface="Times New Roman"/>
                <a:cs typeface="Times New Roman"/>
              </a:rPr>
              <a:t>точкой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безубыточности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последующей </a:t>
            </a:r>
            <a:r>
              <a:rPr sz="2800" spc="-15" dirty="0">
                <a:latin typeface="Times New Roman"/>
                <a:cs typeface="Times New Roman"/>
              </a:rPr>
              <a:t>оценке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надежности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прибыльной </a:t>
            </a:r>
            <a:r>
              <a:rPr sz="2800" dirty="0">
                <a:latin typeface="Times New Roman"/>
                <a:cs typeface="Times New Roman"/>
              </a:rPr>
              <a:t>деятельности</a:t>
            </a:r>
            <a:r>
              <a:rPr sz="2800" spc="-5" dirty="0">
                <a:latin typeface="Times New Roman"/>
                <a:cs typeface="Times New Roman"/>
              </a:rPr>
              <a:t> предприятия.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8041B09-B884-74F5-99A4-8770DCC36E7B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7226" rIns="0" bIns="0" rtlCol="0">
            <a:spAutoFit/>
          </a:bodyPr>
          <a:lstStyle/>
          <a:p>
            <a:pPr marL="3084830" marR="5080" indent="-274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0212" y="1617344"/>
            <a:ext cx="8024495" cy="4843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  <a:tabLst>
                <a:tab pos="236791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Финансовый	</a:t>
            </a:r>
            <a:r>
              <a:rPr sz="2800" b="1" spc="-5" dirty="0">
                <a:latin typeface="Times New Roman"/>
                <a:cs typeface="Times New Roman"/>
              </a:rPr>
              <a:t>анализ</a:t>
            </a:r>
            <a:endParaRPr sz="2800">
              <a:latin typeface="Times New Roman"/>
              <a:cs typeface="Times New Roman"/>
            </a:endParaRPr>
          </a:p>
          <a:p>
            <a:pPr marL="207645" marR="196850" indent="-1270" algn="ctr">
              <a:lnSpc>
                <a:spcPct val="100000"/>
              </a:lnSpc>
              <a:spcBef>
                <a:spcPts val="15"/>
              </a:spcBef>
              <a:tabLst>
                <a:tab pos="2576195" algn="l"/>
              </a:tabLst>
            </a:pPr>
            <a:r>
              <a:rPr sz="2400" spc="-10" dirty="0">
                <a:latin typeface="Times New Roman"/>
                <a:cs typeface="Times New Roman"/>
              </a:rPr>
              <a:t>Наиболее </a:t>
            </a:r>
            <a:r>
              <a:rPr sz="2400" spc="-5" dirty="0">
                <a:latin typeface="Times New Roman"/>
                <a:cs typeface="Times New Roman"/>
              </a:rPr>
              <a:t>ответственной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частью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финансового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раздела </a:t>
            </a:r>
            <a:r>
              <a:rPr sz="2400" spc="-5" dirty="0">
                <a:latin typeface="Times New Roman"/>
                <a:cs typeface="Times New Roman"/>
              </a:rPr>
              <a:t> проекта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является	собственно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его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инвестиционная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часть.</a:t>
            </a:r>
            <a:endParaRPr sz="24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Она</a:t>
            </a:r>
            <a:r>
              <a:rPr sz="2400" spc="-15" dirty="0">
                <a:latin typeface="Times New Roman"/>
                <a:cs typeface="Times New Roman"/>
              </a:rPr>
              <a:t> включает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себя:</a:t>
            </a:r>
            <a:endParaRPr sz="2400">
              <a:latin typeface="Times New Roman"/>
              <a:cs typeface="Times New Roman"/>
            </a:endParaRPr>
          </a:p>
          <a:p>
            <a:pPr marL="142240" marR="130175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5" dirty="0">
                <a:latin typeface="Times New Roman"/>
                <a:cs typeface="Times New Roman"/>
              </a:rPr>
              <a:t> определение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инвестиционных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потребностей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предприятия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spc="-10" dirty="0">
                <a:latin typeface="Times New Roman"/>
                <a:cs typeface="Times New Roman"/>
              </a:rPr>
              <a:t> проекту;</a:t>
            </a:r>
            <a:endParaRPr sz="24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 </a:t>
            </a:r>
            <a:r>
              <a:rPr sz="2400" spc="-5" dirty="0">
                <a:latin typeface="Times New Roman"/>
                <a:cs typeface="Times New Roman"/>
              </a:rPr>
              <a:t>установление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(и последующий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поиск)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источников</a:t>
            </a:r>
            <a:endParaRPr sz="24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финансирования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инвестиционных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потребностей;</a:t>
            </a:r>
            <a:endParaRPr sz="24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 </a:t>
            </a:r>
            <a:r>
              <a:rPr sz="2400" spc="-10" dirty="0">
                <a:latin typeface="Times New Roman"/>
                <a:cs typeface="Times New Roman"/>
              </a:rPr>
              <a:t>оценку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стоимости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капитала,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привлеченного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 реализации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инвестиционного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проекта;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5" dirty="0">
                <a:latin typeface="Times New Roman"/>
                <a:cs typeface="Times New Roman"/>
              </a:rPr>
              <a:t> прогноз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прибылей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денежных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потоков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счет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реализации</a:t>
            </a:r>
            <a:endParaRPr sz="24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проекта;</a:t>
            </a:r>
            <a:endParaRPr sz="2400">
              <a:latin typeface="Times New Roman"/>
              <a:cs typeface="Times New Roman"/>
            </a:endParaRPr>
          </a:p>
          <a:p>
            <a:pPr marL="9525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10" dirty="0">
                <a:latin typeface="Times New Roman"/>
                <a:cs typeface="Times New Roman"/>
              </a:rPr>
              <a:t> оценку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показателей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70A4BE49-6AFD-E751-1782-1CF06B098CA3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57220" marR="5080" indent="-274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spc="5" dirty="0"/>
              <a:t>анализа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4162" y="1441145"/>
            <a:ext cx="8062595" cy="5148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284099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Экономический	</a:t>
            </a:r>
            <a:r>
              <a:rPr sz="2800" b="1" dirty="0">
                <a:latin typeface="Times New Roman"/>
                <a:cs typeface="Times New Roman"/>
              </a:rPr>
              <a:t>анализ</a:t>
            </a:r>
            <a:endParaRPr sz="2800">
              <a:latin typeface="Times New Roman"/>
              <a:cs typeface="Times New Roman"/>
            </a:endParaRPr>
          </a:p>
          <a:p>
            <a:pPr marL="12700" marR="5080" indent="635" algn="ctr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Times New Roman"/>
                <a:cs typeface="Times New Roman"/>
              </a:rPr>
              <a:t>Основной</a:t>
            </a:r>
            <a:r>
              <a:rPr sz="2800" spc="5" dirty="0">
                <a:latin typeface="Times New Roman"/>
                <a:cs typeface="Times New Roman"/>
              </a:rPr>
              <a:t> вопрос</a:t>
            </a:r>
            <a:r>
              <a:rPr sz="2800" spc="-10" dirty="0">
                <a:latin typeface="Times New Roman"/>
                <a:cs typeface="Times New Roman"/>
              </a:rPr>
              <a:t> финансового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анализа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может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ли </a:t>
            </a:r>
            <a:r>
              <a:rPr sz="2800" spc="-5" dirty="0">
                <a:latin typeface="Times New Roman"/>
                <a:cs typeface="Times New Roman"/>
              </a:rPr>
              <a:t> проект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увеличить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богатство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владельцев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предприятия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(акционеров)?</a:t>
            </a:r>
            <a:endParaRPr sz="2800">
              <a:latin typeface="Times New Roman"/>
              <a:cs typeface="Times New Roman"/>
            </a:endParaRPr>
          </a:p>
          <a:p>
            <a:pPr marL="643255" marR="535940" indent="-99060" algn="just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Ответ </a:t>
            </a:r>
            <a:r>
              <a:rPr sz="2800" dirty="0">
                <a:latin typeface="Times New Roman"/>
                <a:cs typeface="Times New Roman"/>
              </a:rPr>
              <a:t>на </a:t>
            </a:r>
            <a:r>
              <a:rPr sz="2800" spc="-25" dirty="0">
                <a:latin typeface="Times New Roman"/>
                <a:cs typeface="Times New Roman"/>
              </a:rPr>
              <a:t>него </a:t>
            </a:r>
            <a:r>
              <a:rPr sz="2800" spc="-20" dirty="0">
                <a:latin typeface="Times New Roman"/>
                <a:cs typeface="Times New Roman"/>
              </a:rPr>
              <a:t>можно </a:t>
            </a:r>
            <a:r>
              <a:rPr sz="2800" spc="-25" dirty="0">
                <a:latin typeface="Times New Roman"/>
                <a:cs typeface="Times New Roman"/>
              </a:rPr>
              <a:t>дать </a:t>
            </a:r>
            <a:r>
              <a:rPr sz="2800" spc="-5" dirty="0">
                <a:latin typeface="Times New Roman"/>
                <a:cs typeface="Times New Roman"/>
              </a:rPr>
              <a:t>с </a:t>
            </a:r>
            <a:r>
              <a:rPr sz="2800" spc="-10" dirty="0">
                <a:latin typeface="Times New Roman"/>
                <a:cs typeface="Times New Roman"/>
              </a:rPr>
              <a:t>помощью </a:t>
            </a:r>
            <a:r>
              <a:rPr sz="2800" spc="-5" dirty="0">
                <a:latin typeface="Times New Roman"/>
                <a:cs typeface="Times New Roman"/>
              </a:rPr>
              <a:t>анализа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денежных </a:t>
            </a:r>
            <a:r>
              <a:rPr sz="2800" spc="-30" dirty="0">
                <a:latin typeface="Times New Roman"/>
                <a:cs typeface="Times New Roman"/>
              </a:rPr>
              <a:t>потоков. </a:t>
            </a:r>
            <a:r>
              <a:rPr sz="2800" b="1" spc="-10" dirty="0">
                <a:latin typeface="Times New Roman"/>
                <a:cs typeface="Times New Roman"/>
              </a:rPr>
              <a:t>Экономический </a:t>
            </a:r>
            <a:r>
              <a:rPr sz="2800" b="1" dirty="0">
                <a:latin typeface="Times New Roman"/>
                <a:cs typeface="Times New Roman"/>
              </a:rPr>
              <a:t>анализ 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состоит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оценке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влияния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вклада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проекта</a:t>
            </a:r>
            <a:r>
              <a:rPr sz="2800" spc="-5" dirty="0">
                <a:latin typeface="Times New Roman"/>
                <a:cs typeface="Times New Roman"/>
              </a:rPr>
              <a:t> в</a:t>
            </a:r>
            <a:endParaRPr sz="2800">
              <a:latin typeface="Times New Roman"/>
              <a:cs typeface="Times New Roman"/>
            </a:endParaRPr>
          </a:p>
          <a:p>
            <a:pPr marL="59690" marR="48260" algn="ct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увеличение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богатства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государства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(нации).</a:t>
            </a:r>
            <a:r>
              <a:rPr sz="2800" b="1" spc="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Таким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образом,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процессе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экономического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анализа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необходимо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выяснить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прибыльность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государства,</a:t>
            </a:r>
            <a:r>
              <a:rPr sz="2800" spc="-5" dirty="0">
                <a:latin typeface="Times New Roman"/>
                <a:cs typeface="Times New Roman"/>
              </a:rPr>
              <a:t> а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не </a:t>
            </a:r>
            <a:r>
              <a:rPr sz="2800" spc="-15" dirty="0">
                <a:latin typeface="Times New Roman"/>
                <a:cs typeface="Times New Roman"/>
              </a:rPr>
              <a:t>владельцев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компании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от</a:t>
            </a:r>
            <a:r>
              <a:rPr sz="2800" spc="-5" dirty="0">
                <a:latin typeface="Times New Roman"/>
                <a:cs typeface="Times New Roman"/>
              </a:rPr>
              <a:t> реализации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  <a:tabLst>
                <a:tab pos="2826385" algn="l"/>
              </a:tabLst>
            </a:pPr>
            <a:r>
              <a:rPr sz="2800" spc="-5" dirty="0">
                <a:latin typeface="Times New Roman"/>
                <a:cs typeface="Times New Roman"/>
              </a:rPr>
              <a:t>инвестиционного	</a:t>
            </a:r>
            <a:r>
              <a:rPr sz="2800" dirty="0">
                <a:latin typeface="Times New Roman"/>
                <a:cs typeface="Times New Roman"/>
              </a:rPr>
              <a:t>проекта.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67F827B-B024-C04F-8454-AA173ECD2C77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848" y="640207"/>
            <a:ext cx="775652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5" dirty="0"/>
              <a:t>Характеристика</a:t>
            </a:r>
            <a:r>
              <a:rPr sz="2900" spc="-15" dirty="0"/>
              <a:t> </a:t>
            </a:r>
            <a:r>
              <a:rPr sz="2900" spc="-20" dirty="0"/>
              <a:t>разделов</a:t>
            </a:r>
            <a:r>
              <a:rPr sz="2900" spc="-40" dirty="0"/>
              <a:t> </a:t>
            </a:r>
            <a:r>
              <a:rPr sz="2900" spc="-10" dirty="0"/>
              <a:t>проектного</a:t>
            </a:r>
            <a:r>
              <a:rPr sz="2900" spc="-15" dirty="0"/>
              <a:t> </a:t>
            </a:r>
            <a:r>
              <a:rPr sz="2900" dirty="0"/>
              <a:t>анализа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284784" y="1084910"/>
            <a:ext cx="8015605" cy="5102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  <a:tabLst>
                <a:tab pos="2541905" algn="l"/>
              </a:tabLst>
            </a:pPr>
            <a:r>
              <a:rPr sz="2500" b="1" spc="-10" dirty="0">
                <a:latin typeface="Times New Roman"/>
                <a:cs typeface="Times New Roman"/>
              </a:rPr>
              <a:t>Экономический	</a:t>
            </a:r>
            <a:r>
              <a:rPr sz="2500" b="1" dirty="0">
                <a:latin typeface="Times New Roman"/>
                <a:cs typeface="Times New Roman"/>
              </a:rPr>
              <a:t>анализ</a:t>
            </a:r>
            <a:endParaRPr sz="25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15"/>
              </a:spcBef>
            </a:pPr>
            <a:r>
              <a:rPr sz="2200" b="1" i="1" spc="-20" dirty="0">
                <a:latin typeface="Times New Roman"/>
                <a:cs typeface="Times New Roman"/>
              </a:rPr>
              <a:t>Необходимость</a:t>
            </a:r>
            <a:r>
              <a:rPr sz="2200" b="1" i="1" spc="10" dirty="0">
                <a:latin typeface="Times New Roman"/>
                <a:cs typeface="Times New Roman"/>
              </a:rPr>
              <a:t> </a:t>
            </a:r>
            <a:r>
              <a:rPr sz="2200" b="1" i="1" spc="-25" dirty="0">
                <a:latin typeface="Times New Roman"/>
                <a:cs typeface="Times New Roman"/>
              </a:rPr>
              <a:t>экономического</a:t>
            </a:r>
            <a:r>
              <a:rPr sz="2200" b="1" i="1" spc="-10" dirty="0">
                <a:latin typeface="Times New Roman"/>
                <a:cs typeface="Times New Roman"/>
              </a:rPr>
              <a:t> </a:t>
            </a:r>
            <a:r>
              <a:rPr sz="2200" b="1" i="1" spc="-5" dirty="0">
                <a:latin typeface="Times New Roman"/>
                <a:cs typeface="Times New Roman"/>
              </a:rPr>
              <a:t>анализа.</a:t>
            </a:r>
            <a:endParaRPr sz="2200">
              <a:latin typeface="Times New Roman"/>
              <a:cs typeface="Times New Roman"/>
            </a:endParaRPr>
          </a:p>
          <a:p>
            <a:pPr marL="201295" marR="194945" indent="2540" algn="ctr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Если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рынок</a:t>
            </a:r>
            <a:r>
              <a:rPr sz="2200" dirty="0">
                <a:latin typeface="Times New Roman"/>
                <a:cs typeface="Times New Roman"/>
              </a:rPr>
              <a:t> полностью</a:t>
            </a:r>
            <a:r>
              <a:rPr sz="2200" spc="-5" dirty="0">
                <a:latin typeface="Times New Roman"/>
                <a:cs typeface="Times New Roman"/>
              </a:rPr>
              <a:t> (идеально)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свободный,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то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никакого </a:t>
            </a:r>
            <a:r>
              <a:rPr sz="2200" spc="-25" dirty="0">
                <a:latin typeface="Times New Roman"/>
                <a:cs typeface="Times New Roman"/>
              </a:rPr>
              <a:t> экономического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анализа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делать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надо,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так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как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то,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что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выгодно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владельцам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компании,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одновременно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выгодно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всем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остальным.</a:t>
            </a:r>
            <a:endParaRPr sz="2200">
              <a:latin typeface="Times New Roman"/>
              <a:cs typeface="Times New Roman"/>
            </a:endParaRPr>
          </a:p>
          <a:p>
            <a:pPr marL="56515" marR="48895" algn="ctr">
              <a:lnSpc>
                <a:spcPct val="100000"/>
              </a:lnSpc>
              <a:spcBef>
                <a:spcPts val="5"/>
              </a:spcBef>
            </a:pPr>
            <a:r>
              <a:rPr sz="2200" spc="-20" dirty="0">
                <a:latin typeface="Times New Roman"/>
                <a:cs typeface="Times New Roman"/>
              </a:rPr>
              <a:t>Такую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ситуацию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следует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признать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идеальной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даже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для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передовых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западных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стран. </a:t>
            </a:r>
            <a:r>
              <a:rPr sz="2200" spc="-5" dirty="0">
                <a:latin typeface="Times New Roman"/>
                <a:cs typeface="Times New Roman"/>
              </a:rPr>
              <a:t>Реально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цены</a:t>
            </a:r>
            <a:r>
              <a:rPr sz="2200" spc="-5" dirty="0">
                <a:latin typeface="Times New Roman"/>
                <a:cs typeface="Times New Roman"/>
              </a:rPr>
              <a:t> на многие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товары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искусственно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изменяются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государством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(завышаются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или</a:t>
            </a:r>
            <a:r>
              <a:rPr sz="2200" spc="-5" dirty="0">
                <a:latin typeface="Times New Roman"/>
                <a:cs typeface="Times New Roman"/>
              </a:rPr>
              <a:t> занижаются),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</a:t>
            </a:r>
            <a:r>
              <a:rPr sz="2200" spc="-15" dirty="0">
                <a:latin typeface="Times New Roman"/>
                <a:cs typeface="Times New Roman"/>
              </a:rPr>
              <a:t>очень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spc="-30" dirty="0">
                <a:latin typeface="Times New Roman"/>
                <a:cs typeface="Times New Roman"/>
              </a:rPr>
              <a:t>редко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можно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оценить</a:t>
            </a:r>
            <a:r>
              <a:rPr sz="2200" spc="-10" dirty="0">
                <a:latin typeface="Times New Roman"/>
                <a:cs typeface="Times New Roman"/>
              </a:rPr>
              <a:t> экономический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вклад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проекта, </a:t>
            </a:r>
            <a:r>
              <a:rPr sz="2200" spc="10" dirty="0">
                <a:latin typeface="Times New Roman"/>
                <a:cs typeface="Times New Roman"/>
              </a:rPr>
              <a:t>если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известен</a:t>
            </a:r>
            <a:endParaRPr sz="22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финансовый.</a:t>
            </a:r>
            <a:endParaRPr sz="2200">
              <a:latin typeface="Times New Roman"/>
              <a:cs typeface="Times New Roman"/>
            </a:endParaRPr>
          </a:p>
          <a:p>
            <a:pPr marL="233045" marR="225425" algn="ctr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10" dirty="0">
                <a:latin typeface="Times New Roman"/>
                <a:cs typeface="Times New Roman"/>
              </a:rPr>
              <a:t>связи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этим для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крупных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инвестиционных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проектов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помимо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оценки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финансовой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эффективности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принято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анализировать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экономическую</a:t>
            </a:r>
            <a:r>
              <a:rPr sz="2200" spc="-5" dirty="0">
                <a:latin typeface="Times New Roman"/>
                <a:cs typeface="Times New Roman"/>
              </a:rPr>
              <a:t> эффективность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экономическую</a:t>
            </a:r>
            <a:endParaRPr sz="2200">
              <a:latin typeface="Times New Roman"/>
              <a:cs typeface="Times New Roman"/>
            </a:endParaRPr>
          </a:p>
          <a:p>
            <a:pPr marL="78105" marR="70485" algn="ctr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latin typeface="Times New Roman"/>
                <a:cs typeface="Times New Roman"/>
              </a:rPr>
              <a:t>притягательность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(т.е.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степень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соответствия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проекта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национально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приоритетным</a:t>
            </a:r>
            <a:r>
              <a:rPr sz="2200" spc="-15" dirty="0">
                <a:latin typeface="Times New Roman"/>
                <a:cs typeface="Times New Roman"/>
              </a:rPr>
              <a:t> задачам).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D4F41C2-2DB9-7838-136A-29577E4682A7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3430" y="784351"/>
            <a:ext cx="698627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3175" algn="ctr">
              <a:lnSpc>
                <a:spcPct val="100000"/>
              </a:lnSpc>
              <a:tabLst>
                <a:tab pos="2844800" algn="l"/>
              </a:tabLst>
            </a:pPr>
            <a:r>
              <a:rPr sz="2800" spc="-10" dirty="0"/>
              <a:t>Экономический	</a:t>
            </a:r>
            <a:r>
              <a:rPr sz="2800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96646" y="2614929"/>
            <a:ext cx="7337425" cy="3867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9710" marR="207010" indent="-1905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Измерение </a:t>
            </a:r>
            <a:r>
              <a:rPr sz="2800" spc="-25" dirty="0">
                <a:latin typeface="Times New Roman"/>
                <a:cs typeface="Times New Roman"/>
              </a:rPr>
              <a:t>экономической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эффективности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производится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учетом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стоимости </a:t>
            </a:r>
            <a:r>
              <a:rPr sz="2800" spc="-20" dirty="0">
                <a:latin typeface="Times New Roman"/>
                <a:cs typeface="Times New Roman"/>
              </a:rPr>
              <a:t>возможной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закупки</a:t>
            </a:r>
            <a:r>
              <a:rPr sz="2800" dirty="0">
                <a:latin typeface="Times New Roman"/>
                <a:cs typeface="Times New Roman"/>
              </a:rPr>
              <a:t> ресурсов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готовой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продукции,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внутренних </a:t>
            </a:r>
            <a:r>
              <a:rPr sz="2800" spc="-10" dirty="0">
                <a:latin typeface="Times New Roman"/>
                <a:cs typeface="Times New Roman"/>
              </a:rPr>
              <a:t>цен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(которые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отличаются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от</a:t>
            </a:r>
            <a:endParaRPr sz="2800">
              <a:latin typeface="Times New Roman"/>
              <a:cs typeface="Times New Roman"/>
            </a:endParaRPr>
          </a:p>
          <a:p>
            <a:pPr marL="467995" marR="455295" indent="-635" algn="ct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мировых)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многого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другого,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что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является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отличительной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особенностью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страны</a:t>
            </a:r>
            <a:r>
              <a:rPr sz="2800" spc="-5" dirty="0">
                <a:latin typeface="Times New Roman"/>
                <a:cs typeface="Times New Roman"/>
              </a:rPr>
              <a:t> и</a:t>
            </a:r>
            <a:r>
              <a:rPr sz="2800" spc="-10" dirty="0">
                <a:latin typeface="Times New Roman"/>
                <a:cs typeface="Times New Roman"/>
              </a:rPr>
              <a:t> не</a:t>
            </a:r>
            <a:endParaRPr sz="2800">
              <a:latin typeface="Times New Roman"/>
              <a:cs typeface="Times New Roman"/>
            </a:endParaRPr>
          </a:p>
          <a:p>
            <a:pPr marL="12065" marR="5080" indent="4445" algn="ctr">
              <a:lnSpc>
                <a:spcPct val="100000"/>
              </a:lnSpc>
              <a:tabLst>
                <a:tab pos="4449445" algn="l"/>
              </a:tabLst>
            </a:pPr>
            <a:r>
              <a:rPr sz="2800" spc="-5" dirty="0">
                <a:latin typeface="Times New Roman"/>
                <a:cs typeface="Times New Roman"/>
              </a:rPr>
              <a:t>совпадает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мировыми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правилами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 расценками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например,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условий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работы	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валютами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других</a:t>
            </a:r>
            <a:endParaRPr sz="280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стран).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1D52581-9B12-8461-F57D-70F1EC413D51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201" y="478916"/>
            <a:ext cx="698627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algn="ctr">
              <a:lnSpc>
                <a:spcPct val="100000"/>
              </a:lnSpc>
              <a:tabLst>
                <a:tab pos="2840990" algn="l"/>
              </a:tabLst>
            </a:pPr>
            <a:r>
              <a:rPr sz="2800" spc="-10" dirty="0"/>
              <a:t>Экономический	</a:t>
            </a:r>
            <a:r>
              <a:rPr sz="2800" spc="-5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69544" y="2311146"/>
            <a:ext cx="804735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535" marR="33337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Экономический </a:t>
            </a:r>
            <a:r>
              <a:rPr sz="2400" dirty="0">
                <a:latin typeface="Times New Roman"/>
                <a:cs typeface="Times New Roman"/>
              </a:rPr>
              <a:t>анализ обычно </a:t>
            </a:r>
            <a:r>
              <a:rPr sz="2400" spc="-10" dirty="0">
                <a:latin typeface="Times New Roman"/>
                <a:cs typeface="Times New Roman"/>
              </a:rPr>
              <a:t>проводится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5" dirty="0">
                <a:latin typeface="Times New Roman"/>
                <a:cs typeface="Times New Roman"/>
              </a:rPr>
              <a:t>крупных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инвестиционных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проектов,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которые</a:t>
            </a:r>
            <a:r>
              <a:rPr sz="2400" spc="-10" dirty="0">
                <a:latin typeface="Times New Roman"/>
                <a:cs typeface="Times New Roman"/>
              </a:rPr>
              <a:t> разрабатываются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заказу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правительства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призваны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решить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какую-либо </a:t>
            </a:r>
            <a:r>
              <a:rPr sz="2400" spc="-5" dirty="0">
                <a:latin typeface="Times New Roman"/>
                <a:cs typeface="Times New Roman"/>
              </a:rPr>
              <a:t> национально-значимую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задачу. </a:t>
            </a:r>
            <a:r>
              <a:rPr sz="2400" dirty="0">
                <a:latin typeface="Times New Roman"/>
                <a:cs typeface="Times New Roman"/>
              </a:rPr>
              <a:t>Если</a:t>
            </a:r>
            <a:r>
              <a:rPr sz="2400" spc="-5" dirty="0">
                <a:latin typeface="Times New Roman"/>
                <a:cs typeface="Times New Roman"/>
              </a:rPr>
              <a:t> предприятие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разрабатывает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инвестиционный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своей </a:t>
            </a:r>
            <a:r>
              <a:rPr sz="2400" spc="-5" dirty="0">
                <a:latin typeface="Times New Roman"/>
                <a:cs typeface="Times New Roman"/>
              </a:rPr>
              <a:t>собственной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инициативе,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самостоятельно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привлекая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инвестора,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оно в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конечном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итоге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фокусирует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общий </a:t>
            </a:r>
            <a:r>
              <a:rPr sz="2400" spc="5" dirty="0">
                <a:latin typeface="Times New Roman"/>
                <a:cs typeface="Times New Roman"/>
              </a:rPr>
              <a:t>интерес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endParaRPr sz="2400">
              <a:latin typeface="Times New Roman"/>
              <a:cs typeface="Times New Roman"/>
            </a:endParaRPr>
          </a:p>
          <a:p>
            <a:pPr marL="117475" marR="107950" algn="ctr">
              <a:lnSpc>
                <a:spcPct val="100000"/>
              </a:lnSpc>
              <a:tabLst>
                <a:tab pos="6643370" algn="l"/>
              </a:tabLst>
            </a:pPr>
            <a:r>
              <a:rPr sz="2400" spc="-25" dirty="0">
                <a:latin typeface="Times New Roman"/>
                <a:cs typeface="Times New Roman"/>
              </a:rPr>
              <a:t>выгодах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его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участников,</a:t>
            </a:r>
            <a:r>
              <a:rPr sz="2400" spc="-25" dirty="0">
                <a:latin typeface="Times New Roman"/>
                <a:cs typeface="Times New Roman"/>
              </a:rPr>
              <a:t> главным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образом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тех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физических</a:t>
            </a:r>
            <a:r>
              <a:rPr sz="2400" dirty="0">
                <a:latin typeface="Times New Roman"/>
                <a:cs typeface="Times New Roman"/>
              </a:rPr>
              <a:t> 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юридических </a:t>
            </a:r>
            <a:r>
              <a:rPr sz="2400" spc="-5" dirty="0">
                <a:latin typeface="Times New Roman"/>
                <a:cs typeface="Times New Roman"/>
              </a:rPr>
              <a:t>лиц,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которые</a:t>
            </a:r>
            <a:r>
              <a:rPr sz="2400" dirty="0">
                <a:latin typeface="Times New Roman"/>
                <a:cs typeface="Times New Roman"/>
              </a:rPr>
              <a:t> предоставили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финансовые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ресурсы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проекта.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15" dirty="0">
                <a:latin typeface="Times New Roman"/>
                <a:cs typeface="Times New Roman"/>
              </a:rPr>
              <a:t>если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число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этих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лиц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	</a:t>
            </a:r>
            <a:r>
              <a:rPr sz="2400" spc="-30" dirty="0">
                <a:latin typeface="Times New Roman"/>
                <a:cs typeface="Times New Roman"/>
              </a:rPr>
              <a:t>входит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государство,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экономический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анализ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можно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производить.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BB19A8E-BB2D-24FF-B49A-7B99C5BFAB1C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3125" y="711784"/>
            <a:ext cx="6987540" cy="142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3590925" algn="l"/>
              </a:tabLst>
            </a:pPr>
            <a:r>
              <a:rPr sz="2800" spc="-10" dirty="0"/>
              <a:t>Институциональный	</a:t>
            </a:r>
            <a:r>
              <a:rPr sz="2800" spc="-5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67029" y="2543048"/>
            <a:ext cx="7001509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0070" marR="552450" algn="ctr">
              <a:lnSpc>
                <a:spcPct val="100000"/>
              </a:lnSpc>
              <a:spcBef>
                <a:spcPts val="95"/>
              </a:spcBef>
              <a:tabLst>
                <a:tab pos="2708275" algn="l"/>
              </a:tabLst>
            </a:pPr>
            <a:r>
              <a:rPr sz="2800" spc="-10" dirty="0">
                <a:latin typeface="Times New Roman"/>
                <a:cs typeface="Times New Roman"/>
              </a:rPr>
              <a:t>Институциональный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анализ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оценивает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возможность	успешного выполнения </a:t>
            </a:r>
            <a:r>
              <a:rPr sz="2800" spc="-5" dirty="0">
                <a:latin typeface="Times New Roman"/>
                <a:cs typeface="Times New Roman"/>
              </a:rPr>
              <a:t> инвестиционного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проекта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учетом</a:t>
            </a:r>
            <a:endParaRPr sz="2800">
              <a:latin typeface="Times New Roman"/>
              <a:cs typeface="Times New Roman"/>
            </a:endParaRPr>
          </a:p>
          <a:p>
            <a:pPr marL="12700" marR="5080" indent="-3810" algn="ctr">
              <a:lnSpc>
                <a:spcPct val="100000"/>
              </a:lnSpc>
              <a:tabLst>
                <a:tab pos="4951095" algn="l"/>
              </a:tabLst>
            </a:pPr>
            <a:r>
              <a:rPr sz="2800" spc="-5" dirty="0">
                <a:latin typeface="Times New Roman"/>
                <a:cs typeface="Times New Roman"/>
              </a:rPr>
              <a:t>организационной,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правовой,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политической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административной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обстановки.	</a:t>
            </a:r>
            <a:r>
              <a:rPr sz="2800" spc="-30" dirty="0">
                <a:latin typeface="Times New Roman"/>
                <a:cs typeface="Times New Roman"/>
              </a:rPr>
              <a:t>Его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главная </a:t>
            </a:r>
            <a:r>
              <a:rPr sz="2800" spc="-25" dirty="0">
                <a:latin typeface="Times New Roman"/>
                <a:cs typeface="Times New Roman"/>
              </a:rPr>
              <a:t> задача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оценить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совокупность </a:t>
            </a:r>
            <a:r>
              <a:rPr sz="2800" b="1" spc="-5" dirty="0">
                <a:latin typeface="Times New Roman"/>
                <a:cs typeface="Times New Roman"/>
              </a:rPr>
              <a:t>внутренних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и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внешних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факторов</a:t>
            </a:r>
            <a:r>
              <a:rPr sz="2800" spc="-15" dirty="0">
                <a:latin typeface="Times New Roman"/>
                <a:cs typeface="Times New Roman"/>
              </a:rPr>
              <a:t>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сопровождающих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инвестиционный</a:t>
            </a:r>
            <a:r>
              <a:rPr sz="2800" spc="-35" dirty="0">
                <a:latin typeface="Times New Roman"/>
                <a:cs typeface="Times New Roman"/>
              </a:rPr>
              <a:t> проект.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57D8097-C4F2-ABEB-AE37-9E38CA57EA56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7238" y="784351"/>
            <a:ext cx="479044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8165" marR="5080" indent="-5461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790" dirty="0"/>
              <a:t> </a:t>
            </a:r>
            <a:r>
              <a:rPr spc="-10" dirty="0"/>
              <a:t>проектного</a:t>
            </a:r>
            <a:r>
              <a:rPr spc="-25" dirty="0"/>
              <a:t> </a:t>
            </a:r>
            <a:r>
              <a:rPr dirty="0"/>
              <a:t>анализа</a:t>
            </a:r>
          </a:p>
          <a:p>
            <a:pPr marL="44450">
              <a:lnSpc>
                <a:spcPct val="100000"/>
              </a:lnSpc>
              <a:tabLst>
                <a:tab pos="3635375" algn="l"/>
              </a:tabLst>
            </a:pPr>
            <a:r>
              <a:rPr sz="2800" spc="-10" dirty="0"/>
              <a:t>Институциональный	</a:t>
            </a:r>
            <a:r>
              <a:rPr sz="2800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64616" y="2614929"/>
            <a:ext cx="641159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885" marR="212090" algn="ctr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Times New Roman"/>
                <a:cs typeface="Times New Roman"/>
              </a:rPr>
              <a:t>Оценка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внутренних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факторов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обычно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предусматривает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анализ</a:t>
            </a:r>
            <a:r>
              <a:rPr sz="280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возможностей</a:t>
            </a: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производственного </a:t>
            </a:r>
            <a:r>
              <a:rPr sz="2800" i="1" spc="-685" dirty="0">
                <a:latin typeface="Times New Roman"/>
                <a:cs typeface="Times New Roman"/>
              </a:rPr>
              <a:t> </a:t>
            </a:r>
            <a:r>
              <a:rPr sz="2800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менеджмента,</a:t>
            </a:r>
            <a:endParaRPr sz="2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трудовых</a:t>
            </a:r>
            <a:r>
              <a:rPr sz="2800" i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ресурсов</a:t>
            </a:r>
            <a:endParaRPr sz="28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800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организационной</a:t>
            </a:r>
            <a:r>
              <a:rPr sz="2800" i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структуры.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8939CE7-F7F3-EA59-8322-399B0DB6D551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484073"/>
            <a:ext cx="7642859" cy="600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4097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Для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локальных</a:t>
            </a:r>
            <a:r>
              <a:rPr sz="2800" b="1" i="1" spc="-5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проектов</a:t>
            </a:r>
            <a:r>
              <a:rPr sz="2800" b="1" i="1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II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этапе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определяют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эффективность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участия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проекте </a:t>
            </a:r>
            <a:r>
              <a:rPr sz="2800" spc="-15" dirty="0">
                <a:latin typeface="Times New Roman"/>
                <a:cs typeface="Times New Roman"/>
              </a:rPr>
              <a:t>отдельных </a:t>
            </a:r>
            <a:r>
              <a:rPr sz="2800" spc="-10" dirty="0">
                <a:latin typeface="Times New Roman"/>
                <a:cs typeface="Times New Roman"/>
              </a:rPr>
              <a:t> предприятий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–участников,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эффективность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инвестирования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акции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таких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акционерных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815340" algn="l"/>
              </a:tabLst>
            </a:pPr>
            <a:r>
              <a:rPr sz="2800" spc="-10" dirty="0">
                <a:latin typeface="Times New Roman"/>
                <a:cs typeface="Times New Roman"/>
              </a:rPr>
              <a:t>предприятий</a:t>
            </a:r>
            <a:r>
              <a:rPr sz="2800" spc="-5" dirty="0">
                <a:latin typeface="Times New Roman"/>
                <a:cs typeface="Times New Roman"/>
              </a:rPr>
              <a:t> 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эффективность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участия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бюджета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реализации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проекта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(бюджетную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эффективность).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Для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общественно</a:t>
            </a:r>
            <a:r>
              <a:rPr sz="2800" b="1" i="1" spc="75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значимых</a:t>
            </a:r>
            <a:r>
              <a:rPr sz="2800" b="1" i="1" spc="45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проектов</a:t>
            </a:r>
            <a:r>
              <a:rPr sz="2800" b="1" i="1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этапе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первую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очередь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определяют </a:t>
            </a:r>
            <a:r>
              <a:rPr sz="2800" spc="-5" dirty="0">
                <a:latin typeface="Times New Roman"/>
                <a:cs typeface="Times New Roman"/>
              </a:rPr>
              <a:t> региональную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эффективность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случае,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если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она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удовлетворительна,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дальнейший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расчет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производят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так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же,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как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для </a:t>
            </a:r>
            <a:r>
              <a:rPr sz="2800" spc="-10" dirty="0">
                <a:latin typeface="Times New Roman"/>
                <a:cs typeface="Times New Roman"/>
              </a:rPr>
              <a:t>локальных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проектов.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	</a:t>
            </a:r>
            <a:r>
              <a:rPr sz="2800" spc="-20" dirty="0">
                <a:latin typeface="Times New Roman"/>
                <a:cs typeface="Times New Roman"/>
              </a:rPr>
              <a:t>необходимости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этом</a:t>
            </a:r>
            <a:r>
              <a:rPr sz="2800" spc="-10" dirty="0">
                <a:latin typeface="Times New Roman"/>
                <a:cs typeface="Times New Roman"/>
              </a:rPr>
              <a:t> этапе </a:t>
            </a:r>
            <a:r>
              <a:rPr sz="2800" spc="-25" dirty="0">
                <a:latin typeface="Times New Roman"/>
                <a:cs typeface="Times New Roman"/>
              </a:rPr>
              <a:t>может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быть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оценена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также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отраслевая</a:t>
            </a:r>
            <a:r>
              <a:rPr sz="2800" spc="-5" dirty="0">
                <a:latin typeface="Times New Roman"/>
                <a:cs typeface="Times New Roman"/>
              </a:rPr>
              <a:t> эффективность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проекта.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C1BAB5-C05A-CA94-C82C-C9EE4E08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4D75FA60-AFBF-6B22-B160-F8B92B942703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963" y="352170"/>
            <a:ext cx="6986270" cy="142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1270" algn="ctr">
              <a:lnSpc>
                <a:spcPct val="100000"/>
              </a:lnSpc>
              <a:spcBef>
                <a:spcPts val="10"/>
              </a:spcBef>
              <a:tabLst>
                <a:tab pos="3592195" algn="l"/>
              </a:tabLst>
            </a:pPr>
            <a:r>
              <a:rPr sz="2800" spc="-10" dirty="0"/>
              <a:t>Институциональный	</a:t>
            </a:r>
            <a:r>
              <a:rPr sz="2800" spc="-5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91515" y="2182748"/>
            <a:ext cx="8059420" cy="417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3260" marR="676275" algn="ctr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Times New Roman"/>
                <a:cs typeface="Times New Roman"/>
              </a:rPr>
              <a:t>Анализ</a:t>
            </a:r>
            <a:r>
              <a:rPr sz="2800" b="1" i="1" spc="10" dirty="0">
                <a:latin typeface="Times New Roman"/>
                <a:cs typeface="Times New Roman"/>
              </a:rPr>
              <a:t> </a:t>
            </a:r>
            <a:r>
              <a:rPr sz="2800" b="1" i="1" spc="-30" dirty="0">
                <a:latin typeface="Times New Roman"/>
                <a:cs typeface="Times New Roman"/>
              </a:rPr>
              <a:t>возможностей</a:t>
            </a:r>
            <a:r>
              <a:rPr sz="2800" b="1" i="1" spc="-10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производственного </a:t>
            </a:r>
            <a:r>
              <a:rPr sz="2800" b="1" i="1" spc="-685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менеджмента.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400" spc="-30" dirty="0">
                <a:latin typeface="Times New Roman"/>
                <a:cs typeface="Times New Roman"/>
              </a:rPr>
              <a:t>Хорошо</a:t>
            </a:r>
            <a:r>
              <a:rPr sz="2400" dirty="0">
                <a:latin typeface="Times New Roman"/>
                <a:cs typeface="Times New Roman"/>
              </a:rPr>
              <a:t> известно,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что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плохой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менеджмент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состоянии</a:t>
            </a:r>
            <a:endParaRPr sz="2400">
              <a:latin typeface="Times New Roman"/>
              <a:cs typeface="Times New Roman"/>
            </a:endParaRPr>
          </a:p>
          <a:p>
            <a:pPr marL="64135" marR="5651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«завалить»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любой,</a:t>
            </a:r>
            <a:r>
              <a:rPr sz="2400" spc="-10" dirty="0">
                <a:latin typeface="Times New Roman"/>
                <a:cs typeface="Times New Roman"/>
              </a:rPr>
              <a:t> даже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самый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хороший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проект.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Анализируя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производственный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менеджмент предприятия,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необходимо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сфокусироваться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 следующих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вопросах:</a:t>
            </a:r>
            <a:endParaRPr sz="240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опыт 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квалификация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менеджеров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предприятия;</a:t>
            </a:r>
            <a:endParaRPr sz="2400">
              <a:latin typeface="Times New Roman"/>
              <a:cs typeface="Times New Roman"/>
            </a:endParaRPr>
          </a:p>
          <a:p>
            <a:pPr marL="146685" marR="140335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5" dirty="0">
                <a:latin typeface="Times New Roman"/>
                <a:cs typeface="Times New Roman"/>
              </a:rPr>
              <a:t> их </a:t>
            </a:r>
            <a:r>
              <a:rPr sz="2400" spc="-10" dirty="0">
                <a:latin typeface="Times New Roman"/>
                <a:cs typeface="Times New Roman"/>
              </a:rPr>
              <a:t>мотивация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рамках </a:t>
            </a:r>
            <a:r>
              <a:rPr sz="2400" spc="-5" dirty="0">
                <a:latin typeface="Times New Roman"/>
                <a:cs typeface="Times New Roman"/>
              </a:rPr>
              <a:t>проекта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(например,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виде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доли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прибыли);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  <a:tabLst>
                <a:tab pos="3996054" algn="l"/>
              </a:tabLst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совместимость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менеджеров	</a:t>
            </a:r>
            <a:r>
              <a:rPr sz="2400" dirty="0">
                <a:latin typeface="Times New Roman"/>
                <a:cs typeface="Times New Roman"/>
              </a:rPr>
              <a:t>с </a:t>
            </a:r>
            <a:r>
              <a:rPr sz="2400" spc="-5" dirty="0">
                <a:latin typeface="Times New Roman"/>
                <a:cs typeface="Times New Roman"/>
              </a:rPr>
              <a:t>целями проекта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5" dirty="0">
                <a:latin typeface="Times New Roman"/>
                <a:cs typeface="Times New Roman"/>
              </a:rPr>
              <a:t>основными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этическими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культурными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ценностями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A3315CC-C5DC-0143-C7FC-7B089B57C373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674" y="640207"/>
            <a:ext cx="698627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1270" algn="ctr">
              <a:lnSpc>
                <a:spcPct val="100000"/>
              </a:lnSpc>
              <a:spcBef>
                <a:spcPts val="5"/>
              </a:spcBef>
              <a:tabLst>
                <a:tab pos="3591560" algn="l"/>
              </a:tabLst>
            </a:pPr>
            <a:r>
              <a:rPr sz="2800" spc="-10" dirty="0"/>
              <a:t>Институциональный	</a:t>
            </a:r>
            <a:r>
              <a:rPr sz="2800" spc="-5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45465" y="2470480"/>
            <a:ext cx="7732395" cy="4112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latin typeface="Times New Roman"/>
                <a:cs typeface="Times New Roman"/>
              </a:rPr>
              <a:t>Анализ</a:t>
            </a:r>
            <a:r>
              <a:rPr sz="2800" b="1" i="1" spc="-3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трудовых</a:t>
            </a:r>
            <a:r>
              <a:rPr sz="2800" b="1" i="1" spc="-30" dirty="0">
                <a:latin typeface="Times New Roman"/>
                <a:cs typeface="Times New Roman"/>
              </a:rPr>
              <a:t> </a:t>
            </a:r>
            <a:r>
              <a:rPr sz="2800" b="1" i="1" spc="-25" dirty="0">
                <a:latin typeface="Times New Roman"/>
                <a:cs typeface="Times New Roman"/>
              </a:rPr>
              <a:t>ресурсов</a:t>
            </a:r>
            <a:endParaRPr sz="2800">
              <a:latin typeface="Times New Roman"/>
              <a:cs typeface="Times New Roman"/>
            </a:endParaRPr>
          </a:p>
          <a:p>
            <a:pPr marL="321945" marR="311150" algn="ctr">
              <a:lnSpc>
                <a:spcPct val="100000"/>
              </a:lnSpc>
              <a:spcBef>
                <a:spcPts val="20"/>
              </a:spcBef>
            </a:pPr>
            <a:r>
              <a:rPr sz="2400" spc="-40" dirty="0">
                <a:latin typeface="Times New Roman"/>
                <a:cs typeface="Times New Roman"/>
              </a:rPr>
              <a:t>Трудовые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ресурсы,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которые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планируется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привлечь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реализации</a:t>
            </a:r>
            <a:r>
              <a:rPr sz="2400" spc="-5" dirty="0">
                <a:latin typeface="Times New Roman"/>
                <a:cs typeface="Times New Roman"/>
              </a:rPr>
              <a:t> проекта,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должны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соответствовать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уровню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используемых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технологий.</a:t>
            </a:r>
            <a:endParaRPr sz="2400">
              <a:latin typeface="Times New Roman"/>
              <a:cs typeface="Times New Roman"/>
            </a:endParaRPr>
          </a:p>
          <a:p>
            <a:pPr marL="297815" marR="284480" indent="-1270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Данный </a:t>
            </a:r>
            <a:r>
              <a:rPr sz="2400" spc="5" dirty="0">
                <a:latin typeface="Times New Roman"/>
                <a:cs typeface="Times New Roman"/>
              </a:rPr>
              <a:t>вопрос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становится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актуальным</a:t>
            </a:r>
            <a:r>
              <a:rPr sz="2400" dirty="0">
                <a:latin typeface="Times New Roman"/>
                <a:cs typeface="Times New Roman"/>
              </a:rPr>
              <a:t> в случае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использования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принципиально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новой</a:t>
            </a:r>
            <a:r>
              <a:rPr sz="2400" dirty="0">
                <a:latin typeface="Times New Roman"/>
                <a:cs typeface="Times New Roman"/>
              </a:rPr>
              <a:t> для</a:t>
            </a:r>
            <a:r>
              <a:rPr sz="2400" spc="-5" dirty="0">
                <a:latin typeface="Times New Roman"/>
                <a:cs typeface="Times New Roman"/>
              </a:rPr>
              <a:t> предприятия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зарубежной</a:t>
            </a:r>
            <a:r>
              <a:rPr sz="2400" spc="-5" dirty="0">
                <a:latin typeface="Times New Roman"/>
                <a:cs typeface="Times New Roman"/>
              </a:rPr>
              <a:t> или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отечественной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технологии.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Может</a:t>
            </a:r>
            <a:endParaRPr sz="2400">
              <a:latin typeface="Times New Roman"/>
              <a:cs typeface="Times New Roman"/>
            </a:endParaRPr>
          </a:p>
          <a:p>
            <a:pPr marL="12700" marR="5080" indent="43434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Times New Roman"/>
                <a:cs typeface="Times New Roman"/>
              </a:rPr>
              <a:t>сложиться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ситуация, </a:t>
            </a:r>
            <a:r>
              <a:rPr sz="2400" spc="-50" dirty="0">
                <a:latin typeface="Times New Roman"/>
                <a:cs typeface="Times New Roman"/>
              </a:rPr>
              <a:t>когда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культура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производства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предприятии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попросту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-15" dirty="0">
                <a:latin typeface="Times New Roman"/>
                <a:cs typeface="Times New Roman"/>
              </a:rPr>
              <a:t> соответствует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разрабатываемому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проекту,</a:t>
            </a:r>
            <a:r>
              <a:rPr sz="2400" dirty="0">
                <a:latin typeface="Times New Roman"/>
                <a:cs typeface="Times New Roman"/>
              </a:rPr>
              <a:t> 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тогда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необходимо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либо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обучать</a:t>
            </a:r>
            <a:r>
              <a:rPr sz="2400" spc="-10" dirty="0">
                <a:latin typeface="Times New Roman"/>
                <a:cs typeface="Times New Roman"/>
              </a:rPr>
              <a:t> рабочих,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либо</a:t>
            </a:r>
            <a:endParaRPr sz="2400">
              <a:latin typeface="Times New Roman"/>
              <a:cs typeface="Times New Roman"/>
            </a:endParaRPr>
          </a:p>
          <a:p>
            <a:pPr marL="2776220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нанимать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новых.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4AD83C2-5920-A99D-6FD2-DD341FB1B98A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588645"/>
            <a:ext cx="6327775" cy="129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/>
              <a:t>Характеристика </a:t>
            </a:r>
            <a:r>
              <a:rPr sz="2900" spc="-20" dirty="0"/>
              <a:t>разделов </a:t>
            </a:r>
            <a:r>
              <a:rPr sz="2900" spc="-10" dirty="0"/>
              <a:t>проектного </a:t>
            </a:r>
            <a:r>
              <a:rPr sz="2900" spc="-710" dirty="0"/>
              <a:t> </a:t>
            </a:r>
            <a:r>
              <a:rPr sz="2900" dirty="0"/>
              <a:t>анализа</a:t>
            </a:r>
            <a:endParaRPr sz="2900"/>
          </a:p>
          <a:p>
            <a:pPr algn="ctr">
              <a:lnSpc>
                <a:spcPct val="100000"/>
              </a:lnSpc>
              <a:spcBef>
                <a:spcPts val="15"/>
              </a:spcBef>
              <a:tabLst>
                <a:tab pos="3204210" algn="l"/>
              </a:tabLst>
            </a:pPr>
            <a:r>
              <a:rPr sz="2500" spc="-5" dirty="0"/>
              <a:t>Институциональный	</a:t>
            </a:r>
            <a:r>
              <a:rPr sz="2500" dirty="0"/>
              <a:t>анализ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443280" y="2237993"/>
            <a:ext cx="6826250" cy="4142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2500" b="1" i="1" spc="-5" dirty="0">
                <a:latin typeface="Times New Roman"/>
                <a:cs typeface="Times New Roman"/>
              </a:rPr>
              <a:t>Анализ</a:t>
            </a:r>
            <a:r>
              <a:rPr sz="2500" b="1" i="1" spc="10" dirty="0">
                <a:latin typeface="Times New Roman"/>
                <a:cs typeface="Times New Roman"/>
              </a:rPr>
              <a:t> </a:t>
            </a:r>
            <a:r>
              <a:rPr sz="2500" b="1" i="1" spc="-5" dirty="0">
                <a:latin typeface="Times New Roman"/>
                <a:cs typeface="Times New Roman"/>
              </a:rPr>
              <a:t>организационной</a:t>
            </a:r>
            <a:r>
              <a:rPr sz="2500" b="1" i="1" spc="10" dirty="0">
                <a:latin typeface="Times New Roman"/>
                <a:cs typeface="Times New Roman"/>
              </a:rPr>
              <a:t> </a:t>
            </a:r>
            <a:r>
              <a:rPr sz="2500" b="1" i="1" spc="-25" dirty="0">
                <a:latin typeface="Times New Roman"/>
                <a:cs typeface="Times New Roman"/>
              </a:rPr>
              <a:t>структуры.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  <a:tabLst>
                <a:tab pos="3425825" algn="l"/>
              </a:tabLst>
            </a:pPr>
            <a:r>
              <a:rPr sz="2200" spc="-5" dirty="0">
                <a:latin typeface="Times New Roman"/>
                <a:cs typeface="Times New Roman"/>
              </a:rPr>
              <a:t>Принятая на предприятии организационная структура </a:t>
            </a:r>
            <a:r>
              <a:rPr sz="2200" spc="-10" dirty="0">
                <a:latin typeface="Times New Roman"/>
                <a:cs typeface="Times New Roman"/>
              </a:rPr>
              <a:t>не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должна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тормозить </a:t>
            </a:r>
            <a:r>
              <a:rPr sz="2200" spc="-5" dirty="0">
                <a:latin typeface="Times New Roman"/>
                <a:cs typeface="Times New Roman"/>
              </a:rPr>
              <a:t>развитие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проекта. </a:t>
            </a:r>
            <a:r>
              <a:rPr sz="2200" spc="-30" dirty="0">
                <a:latin typeface="Times New Roman"/>
                <a:cs typeface="Times New Roman"/>
              </a:rPr>
              <a:t>Необходимо 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проанализировать,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как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происходит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предприятии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процесс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принятия</a:t>
            </a:r>
            <a:r>
              <a:rPr sz="2200" spc="-5" dirty="0">
                <a:latin typeface="Times New Roman"/>
                <a:cs typeface="Times New Roman"/>
              </a:rPr>
              <a:t> решений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</a:t>
            </a:r>
            <a:r>
              <a:rPr sz="2200" spc="-15" dirty="0">
                <a:latin typeface="Times New Roman"/>
                <a:cs typeface="Times New Roman"/>
              </a:rPr>
              <a:t>как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осуществляется 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распределение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ответственности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за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выполнение.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Не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исключено,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что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управление	</a:t>
            </a:r>
            <a:r>
              <a:rPr sz="2200" spc="-5" dirty="0">
                <a:latin typeface="Times New Roman"/>
                <a:cs typeface="Times New Roman"/>
              </a:rPr>
              <a:t>реализацией</a:t>
            </a:r>
            <a:endParaRPr sz="2200">
              <a:latin typeface="Times New Roman"/>
              <a:cs typeface="Times New Roman"/>
            </a:endParaRPr>
          </a:p>
          <a:p>
            <a:pPr marL="273050" marR="264795" algn="ctr">
              <a:lnSpc>
                <a:spcPct val="100000"/>
              </a:lnSpc>
              <a:spcBef>
                <a:spcPts val="5"/>
              </a:spcBef>
            </a:pPr>
            <a:r>
              <a:rPr sz="2200" spc="-15" dirty="0">
                <a:latin typeface="Times New Roman"/>
                <a:cs typeface="Times New Roman"/>
              </a:rPr>
              <a:t>разрабатываемого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инвестиционного проекта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следует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выделить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отдельную </a:t>
            </a:r>
            <a:r>
              <a:rPr sz="2200" spc="-5" dirty="0">
                <a:latin typeface="Times New Roman"/>
                <a:cs typeface="Times New Roman"/>
              </a:rPr>
              <a:t>управленческую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структуру, 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перейдя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</a:t>
            </a:r>
            <a:r>
              <a:rPr sz="2200" spc="-10" dirty="0">
                <a:latin typeface="Times New Roman"/>
                <a:cs typeface="Times New Roman"/>
              </a:rPr>
              <a:t> иерархической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матричной </a:t>
            </a:r>
            <a:r>
              <a:rPr sz="2200" spc="-5" dirty="0">
                <a:latin typeface="Times New Roman"/>
                <a:cs typeface="Times New Roman"/>
              </a:rPr>
              <a:t>структуре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управления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целом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 предприятию.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AB3DB56-4313-B6BC-367E-4B0F18AD2457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172" y="856233"/>
            <a:ext cx="4790440" cy="142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0070" marR="5080" indent="-54800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790" dirty="0"/>
              <a:t> </a:t>
            </a:r>
            <a:r>
              <a:rPr spc="-10" dirty="0"/>
              <a:t>проектного</a:t>
            </a:r>
            <a:r>
              <a:rPr spc="-25" dirty="0"/>
              <a:t> </a:t>
            </a:r>
            <a:r>
              <a:rPr dirty="0"/>
              <a:t>анализа</a:t>
            </a:r>
          </a:p>
          <a:p>
            <a:pPr marL="44450">
              <a:lnSpc>
                <a:spcPct val="100000"/>
              </a:lnSpc>
              <a:spcBef>
                <a:spcPts val="5"/>
              </a:spcBef>
              <a:tabLst>
                <a:tab pos="3634740" algn="l"/>
              </a:tabLst>
            </a:pPr>
            <a:r>
              <a:rPr sz="2800" spc="-10" dirty="0"/>
              <a:t>Институциональный	</a:t>
            </a:r>
            <a:r>
              <a:rPr sz="2800" spc="-5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00278" y="2686634"/>
            <a:ext cx="6559550" cy="1734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3175" algn="ctr">
              <a:lnSpc>
                <a:spcPct val="100099"/>
              </a:lnSpc>
              <a:spcBef>
                <a:spcPts val="95"/>
              </a:spcBef>
              <a:tabLst>
                <a:tab pos="3625850" algn="l"/>
              </a:tabLst>
            </a:pPr>
            <a:r>
              <a:rPr sz="2800" spc="-5" dirty="0">
                <a:latin typeface="Times New Roman"/>
                <a:cs typeface="Times New Roman"/>
              </a:rPr>
              <a:t>Основные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приоритеты	в плане анализа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внешних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факторов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главным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образом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обусловлены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двумя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аспектами: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политикой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и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поддержкой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государства.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A3DBC4D-D551-A6E6-EEDF-D57543B07902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201" y="437464"/>
            <a:ext cx="6987540" cy="142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3590925" algn="l"/>
              </a:tabLst>
            </a:pPr>
            <a:r>
              <a:rPr sz="2800" spc="-10" dirty="0"/>
              <a:t>Институциональный	</a:t>
            </a:r>
            <a:r>
              <a:rPr sz="2800" spc="-5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47268" y="2269693"/>
            <a:ext cx="789432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В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b="1" i="1" spc="-25" dirty="0">
                <a:latin typeface="Times New Roman"/>
                <a:cs typeface="Times New Roman"/>
              </a:rPr>
              <a:t>политике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государства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выделяются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5" dirty="0">
                <a:latin typeface="Times New Roman"/>
                <a:cs typeface="Times New Roman"/>
              </a:rPr>
              <a:t>детального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анализа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следующие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позиции: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 условия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импорта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экспорта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сырья 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товаров;</a:t>
            </a:r>
            <a:endParaRPr sz="2400">
              <a:latin typeface="Times New Roman"/>
              <a:cs typeface="Times New Roman"/>
            </a:endParaRPr>
          </a:p>
          <a:p>
            <a:pPr marL="267335" marR="259715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 </a:t>
            </a:r>
            <a:r>
              <a:rPr sz="2400" spc="-10" dirty="0">
                <a:latin typeface="Times New Roman"/>
                <a:cs typeface="Times New Roman"/>
              </a:rPr>
              <a:t>возможность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5" dirty="0">
                <a:latin typeface="Times New Roman"/>
                <a:cs typeface="Times New Roman"/>
              </a:rPr>
              <a:t>иностранных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инвесторов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вкладывать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средства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экспортировать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товары;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20" dirty="0">
                <a:latin typeface="Times New Roman"/>
                <a:cs typeface="Times New Roman"/>
              </a:rPr>
              <a:t> законы 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труде;</a:t>
            </a:r>
            <a:endParaRPr sz="2400">
              <a:latin typeface="Times New Roman"/>
              <a:cs typeface="Times New Roman"/>
            </a:endParaRPr>
          </a:p>
          <a:p>
            <a:pPr marL="637540" marR="62992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основные </a:t>
            </a:r>
            <a:r>
              <a:rPr sz="2400" spc="-20" dirty="0">
                <a:latin typeface="Times New Roman"/>
                <a:cs typeface="Times New Roman"/>
              </a:rPr>
              <a:t>положения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финансового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банковского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регулирования.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Данные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вопросы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наиболее важны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для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тех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проектов,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которые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предполагают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привлечение</a:t>
            </a:r>
            <a:r>
              <a:rPr sz="240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западного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стратегического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инвестора.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41B1192-29DE-1AED-6E37-D07C9B912A03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2291" y="1000506"/>
            <a:ext cx="479044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9435" marR="5080" indent="-54737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790" dirty="0"/>
              <a:t> </a:t>
            </a:r>
            <a:r>
              <a:rPr spc="-10" dirty="0"/>
              <a:t>проектного</a:t>
            </a:r>
            <a:r>
              <a:rPr spc="-25" dirty="0"/>
              <a:t> </a:t>
            </a:r>
            <a:r>
              <a:rPr dirty="0"/>
              <a:t>анализа</a:t>
            </a:r>
          </a:p>
          <a:p>
            <a:pPr marL="44450">
              <a:lnSpc>
                <a:spcPct val="100000"/>
              </a:lnSpc>
              <a:tabLst>
                <a:tab pos="3635375" algn="l"/>
              </a:tabLst>
            </a:pPr>
            <a:r>
              <a:rPr sz="2800" spc="-10" dirty="0"/>
              <a:t>Институциональный	</a:t>
            </a:r>
            <a:r>
              <a:rPr sz="2800" dirty="0"/>
              <a:t>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48792" y="2831083"/>
            <a:ext cx="6715125" cy="2160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1820" marR="582930" indent="4445" algn="ctr">
              <a:lnSpc>
                <a:spcPct val="100000"/>
              </a:lnSpc>
              <a:spcBef>
                <a:spcPts val="95"/>
              </a:spcBef>
              <a:tabLst>
                <a:tab pos="4588510" algn="l"/>
              </a:tabLst>
            </a:pPr>
            <a:r>
              <a:rPr sz="2800" b="1" i="1" spc="-20" dirty="0">
                <a:latin typeface="Times New Roman"/>
                <a:cs typeface="Times New Roman"/>
              </a:rPr>
              <a:t>Поддержку</a:t>
            </a:r>
            <a:r>
              <a:rPr sz="2800" b="1" i="1" spc="20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государства	</a:t>
            </a:r>
            <a:r>
              <a:rPr sz="2800" spc="-15" dirty="0">
                <a:latin typeface="Times New Roman"/>
                <a:cs typeface="Times New Roman"/>
              </a:rPr>
              <a:t>следует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рассматривать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главным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образом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крупных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инвестиционных</a:t>
            </a:r>
            <a:r>
              <a:rPr sz="2800" spc="-10" dirty="0">
                <a:latin typeface="Times New Roman"/>
                <a:cs typeface="Times New Roman"/>
              </a:rPr>
              <a:t> проектов,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ts val="3370"/>
              </a:lnSpc>
              <a:spcBef>
                <a:spcPts val="95"/>
              </a:spcBef>
            </a:pPr>
            <a:r>
              <a:rPr sz="2800" spc="-15" dirty="0">
                <a:latin typeface="Times New Roman"/>
                <a:cs typeface="Times New Roman"/>
              </a:rPr>
              <a:t>направленных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 решение </a:t>
            </a:r>
            <a:r>
              <a:rPr sz="2800" spc="-10" dirty="0">
                <a:latin typeface="Times New Roman"/>
                <a:cs typeface="Times New Roman"/>
              </a:rPr>
              <a:t>крупной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задачи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масштабах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экономики</a:t>
            </a:r>
            <a:r>
              <a:rPr sz="2800" dirty="0">
                <a:latin typeface="Times New Roman"/>
                <a:cs typeface="Times New Roman"/>
              </a:rPr>
              <a:t> страны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целом.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1186C9D-6AE3-6700-5BA6-39743AF6B3A8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7905" y="627633"/>
            <a:ext cx="6327775" cy="129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/>
              <a:t>Характеристика </a:t>
            </a:r>
            <a:r>
              <a:rPr sz="2900" spc="-20" dirty="0"/>
              <a:t>разделов </a:t>
            </a:r>
            <a:r>
              <a:rPr sz="2900" spc="-10" dirty="0"/>
              <a:t>проектного </a:t>
            </a:r>
            <a:r>
              <a:rPr sz="2900" spc="-710" dirty="0"/>
              <a:t> </a:t>
            </a:r>
            <a:r>
              <a:rPr sz="2900" dirty="0"/>
              <a:t>анализа</a:t>
            </a:r>
            <a:endParaRPr sz="2900"/>
          </a:p>
          <a:p>
            <a:pPr marL="1905" algn="ctr">
              <a:lnSpc>
                <a:spcPct val="100000"/>
              </a:lnSpc>
              <a:spcBef>
                <a:spcPts val="15"/>
              </a:spcBef>
            </a:pPr>
            <a:r>
              <a:rPr sz="2500" spc="-5" dirty="0"/>
              <a:t>Анализ</a:t>
            </a:r>
            <a:r>
              <a:rPr sz="2500" spc="-40" dirty="0"/>
              <a:t> </a:t>
            </a:r>
            <a:r>
              <a:rPr sz="2500" spc="-15" dirty="0"/>
              <a:t>риска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684377" y="2276982"/>
            <a:ext cx="6394450" cy="4217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9395" marR="226695" indent="-4445" algn="ctr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Times New Roman"/>
                <a:cs typeface="Times New Roman"/>
              </a:rPr>
              <a:t>Вне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зависимости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от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качества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допущений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будущее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всегда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Times New Roman"/>
                <a:cs typeface="Times New Roman"/>
              </a:rPr>
              <a:t>несет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 </a:t>
            </a:r>
            <a:r>
              <a:rPr sz="2500" spc="-10" dirty="0">
                <a:latin typeface="Times New Roman"/>
                <a:cs typeface="Times New Roman"/>
              </a:rPr>
              <a:t>себе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элемент 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b="1" i="1" spc="-15" dirty="0">
                <a:latin typeface="Times New Roman"/>
                <a:cs typeface="Times New Roman"/>
              </a:rPr>
              <a:t>неопределенности.</a:t>
            </a:r>
            <a:r>
              <a:rPr sz="2500" b="1" i="1" spc="5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Большая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часть данных,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необходимых,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например,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для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финансового</a:t>
            </a:r>
            <a:endParaRPr sz="2500">
              <a:latin typeface="Times New Roman"/>
              <a:cs typeface="Times New Roman"/>
            </a:endParaRPr>
          </a:p>
          <a:p>
            <a:pPr marL="12700" marR="5080" indent="-635" algn="ctr">
              <a:lnSpc>
                <a:spcPct val="100000"/>
              </a:lnSpc>
              <a:tabLst>
                <a:tab pos="1367790" algn="l"/>
                <a:tab pos="5983605" algn="l"/>
              </a:tabLst>
            </a:pPr>
            <a:r>
              <a:rPr sz="2500" spc="-5" dirty="0">
                <a:latin typeface="Times New Roman"/>
                <a:cs typeface="Times New Roman"/>
              </a:rPr>
              <a:t>анализа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(элементы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затрат,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цены,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объем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продаж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продукции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т.п.),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является</a:t>
            </a:r>
            <a:r>
              <a:rPr sz="2500" spc="-10" dirty="0">
                <a:latin typeface="Times New Roman"/>
                <a:cs typeface="Times New Roman"/>
              </a:rPr>
              <a:t> неопределенной.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будущем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возможны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изменения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прогноза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как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40" dirty="0">
                <a:latin typeface="Times New Roman"/>
                <a:cs typeface="Times New Roman"/>
              </a:rPr>
              <a:t>худшую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сторону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(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снижение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прибыли),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так	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 </a:t>
            </a:r>
            <a:r>
              <a:rPr sz="2500" spc="-6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лучшую.	</a:t>
            </a:r>
            <a:r>
              <a:rPr sz="2500" spc="-5" dirty="0">
                <a:latin typeface="Times New Roman"/>
                <a:cs typeface="Times New Roman"/>
              </a:rPr>
              <a:t>Анализ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риска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предлагает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учет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всех 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изменений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 </a:t>
            </a:r>
            <a:r>
              <a:rPr sz="2500" spc="-10" dirty="0">
                <a:latin typeface="Times New Roman"/>
                <a:cs typeface="Times New Roman"/>
              </a:rPr>
              <a:t>сторону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как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ухудшения,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так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улучшения.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9DB08A8-F92D-C461-53DB-9A81F02C769C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178" y="1000506"/>
            <a:ext cx="479044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</a:t>
            </a:r>
            <a:r>
              <a:rPr spc="-70" dirty="0"/>
              <a:t> </a:t>
            </a:r>
            <a:r>
              <a:rPr spc="-20" dirty="0"/>
              <a:t>разделов </a:t>
            </a:r>
            <a:r>
              <a:rPr spc="-785" dirty="0"/>
              <a:t> </a:t>
            </a:r>
            <a:r>
              <a:rPr spc="-10" dirty="0"/>
              <a:t>проектного </a:t>
            </a:r>
            <a:r>
              <a:rPr dirty="0"/>
              <a:t>анализа </a:t>
            </a:r>
            <a:r>
              <a:rPr spc="5" dirty="0"/>
              <a:t> </a:t>
            </a:r>
            <a:r>
              <a:rPr sz="2800" spc="-5" dirty="0"/>
              <a:t>Анализ</a:t>
            </a:r>
            <a:r>
              <a:rPr sz="2800" spc="10" dirty="0"/>
              <a:t> </a:t>
            </a:r>
            <a:r>
              <a:rPr sz="2800" spc="-20" dirty="0"/>
              <a:t>риска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67892" y="2831083"/>
            <a:ext cx="6373495" cy="3014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Риск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использует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понятие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вероятностного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распределения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вероятности.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Например,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риск равен </a:t>
            </a:r>
            <a:r>
              <a:rPr sz="2800" dirty="0">
                <a:latin typeface="Times New Roman"/>
                <a:cs typeface="Times New Roman"/>
              </a:rPr>
              <a:t>вероятности </a:t>
            </a:r>
            <a:r>
              <a:rPr sz="2800" spc="-10" dirty="0">
                <a:latin typeface="Times New Roman"/>
                <a:cs typeface="Times New Roman"/>
              </a:rPr>
              <a:t>получить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отрицательную </a:t>
            </a:r>
            <a:r>
              <a:rPr sz="2800" spc="-5" dirty="0">
                <a:latin typeface="Times New Roman"/>
                <a:cs typeface="Times New Roman"/>
              </a:rPr>
              <a:t>прибыль,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т.е.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убыток.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Чем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более </a:t>
            </a:r>
            <a:r>
              <a:rPr sz="2800" spc="-5" dirty="0">
                <a:latin typeface="Times New Roman"/>
                <a:cs typeface="Times New Roman"/>
              </a:rPr>
              <a:t>широкий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диапазон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изменения</a:t>
            </a:r>
            <a:endParaRPr sz="2800">
              <a:latin typeface="Times New Roman"/>
              <a:cs typeface="Times New Roman"/>
            </a:endParaRPr>
          </a:p>
          <a:p>
            <a:pPr marL="195580" marR="189865" algn="ctr">
              <a:lnSpc>
                <a:spcPts val="3370"/>
              </a:lnSpc>
              <a:spcBef>
                <a:spcPts val="95"/>
              </a:spcBef>
            </a:pPr>
            <a:r>
              <a:rPr sz="2800" spc="-15" dirty="0">
                <a:latin typeface="Times New Roman"/>
                <a:cs typeface="Times New Roman"/>
              </a:rPr>
              <a:t>факторов </a:t>
            </a:r>
            <a:r>
              <a:rPr sz="2800" dirty="0">
                <a:latin typeface="Times New Roman"/>
                <a:cs typeface="Times New Roman"/>
              </a:rPr>
              <a:t>проекта, </a:t>
            </a:r>
            <a:r>
              <a:rPr sz="2800" spc="-5" dirty="0">
                <a:latin typeface="Times New Roman"/>
                <a:cs typeface="Times New Roman"/>
              </a:rPr>
              <a:t>тем </a:t>
            </a:r>
            <a:r>
              <a:rPr sz="2800" spc="-10" dirty="0">
                <a:latin typeface="Times New Roman"/>
                <a:cs typeface="Times New Roman"/>
              </a:rPr>
              <a:t>большему риску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подвержен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проект.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5A00B9E-3962-36DE-1A5A-EC962246AFD6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63520" marR="5080" indent="-274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496" y="1482598"/>
            <a:ext cx="7412990" cy="4843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Анализ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риска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25" dirty="0">
                <a:latin typeface="Times New Roman"/>
                <a:cs typeface="Times New Roman"/>
              </a:rPr>
              <a:t>Иногда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процессе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анализа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риска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ограничиваются</a:t>
            </a:r>
            <a:endParaRPr sz="2400">
              <a:latin typeface="Times New Roman"/>
              <a:cs typeface="Times New Roman"/>
            </a:endParaRPr>
          </a:p>
          <a:p>
            <a:pPr marL="219710" marR="212725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анализом</a:t>
            </a:r>
            <a:r>
              <a:rPr sz="2400" spc="-5" dirty="0">
                <a:latin typeface="Times New Roman"/>
                <a:cs typeface="Times New Roman"/>
              </a:rPr>
              <a:t> сценария,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который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может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быть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проведен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следующей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схеме:</a:t>
            </a:r>
            <a:endParaRPr sz="2400">
              <a:latin typeface="Times New Roman"/>
              <a:cs typeface="Times New Roman"/>
            </a:endParaRPr>
          </a:p>
          <a:p>
            <a:pPr marL="522605" marR="51562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а)</a:t>
            </a:r>
            <a:r>
              <a:rPr sz="2400" spc="-5" dirty="0">
                <a:latin typeface="Times New Roman"/>
                <a:cs typeface="Times New Roman"/>
              </a:rPr>
              <a:t> выбор</a:t>
            </a:r>
            <a:r>
              <a:rPr sz="2400" dirty="0">
                <a:latin typeface="Times New Roman"/>
                <a:cs typeface="Times New Roman"/>
              </a:rPr>
              <a:t> параметров</a:t>
            </a:r>
            <a:r>
              <a:rPr sz="2400" spc="-5" dirty="0">
                <a:latin typeface="Times New Roman"/>
                <a:cs typeface="Times New Roman"/>
              </a:rPr>
              <a:t> инвестиционного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наибольшей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степени </a:t>
            </a:r>
            <a:r>
              <a:rPr sz="2400" spc="-5" dirty="0">
                <a:latin typeface="Times New Roman"/>
                <a:cs typeface="Times New Roman"/>
              </a:rPr>
              <a:t>неопределенных;</a:t>
            </a:r>
            <a:endParaRPr sz="2400">
              <a:latin typeface="Times New Roman"/>
              <a:cs typeface="Times New Roman"/>
            </a:endParaRPr>
          </a:p>
          <a:p>
            <a:pPr marL="443865" marR="436245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б) анализ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эффективности проекта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5" dirty="0">
                <a:latin typeface="Times New Roman"/>
                <a:cs typeface="Times New Roman"/>
              </a:rPr>
              <a:t>предельных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значений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каждого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параметра;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в) </a:t>
            </a:r>
            <a:r>
              <a:rPr sz="2400" spc="-10" dirty="0">
                <a:latin typeface="Times New Roman"/>
                <a:cs typeface="Times New Roman"/>
              </a:rPr>
              <a:t>представление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" dirty="0">
                <a:latin typeface="Times New Roman"/>
                <a:cs typeface="Times New Roman"/>
              </a:rPr>
              <a:t>инвестиционном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проекте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следующих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сценариев: </a:t>
            </a:r>
            <a:r>
              <a:rPr sz="2400" spc="-5" dirty="0">
                <a:latin typeface="Times New Roman"/>
                <a:cs typeface="Times New Roman"/>
              </a:rPr>
              <a:t>базовый, </a:t>
            </a:r>
            <a:r>
              <a:rPr sz="2400" spc="-10" dirty="0">
                <a:latin typeface="Times New Roman"/>
                <a:cs typeface="Times New Roman"/>
              </a:rPr>
              <a:t>наиболее </a:t>
            </a:r>
            <a:r>
              <a:rPr sz="2400" dirty="0">
                <a:latin typeface="Times New Roman"/>
                <a:cs typeface="Times New Roman"/>
              </a:rPr>
              <a:t>пессимистичный,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наиболее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оптимистичный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(необязательно).</a:t>
            </a:r>
            <a:endParaRPr sz="2400">
              <a:latin typeface="Times New Roman"/>
              <a:cs typeface="Times New Roman"/>
            </a:endParaRPr>
          </a:p>
          <a:p>
            <a:pPr marL="388620" marR="382270" algn="ctr">
              <a:lnSpc>
                <a:spcPct val="100000"/>
              </a:lnSpc>
              <a:spcBef>
                <a:spcPts val="5"/>
              </a:spcBef>
              <a:tabLst>
                <a:tab pos="387604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Стратегический</a:t>
            </a:r>
            <a:r>
              <a:rPr sz="2400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инвестор	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обычно делает 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вывод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основе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наиболее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пессимистического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сценария.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CF6513A-BC2E-B62B-7335-5BEBF2590355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88541"/>
            <a:ext cx="706755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81305">
              <a:lnSpc>
                <a:spcPct val="100000"/>
              </a:lnSpc>
              <a:spcBef>
                <a:spcPts val="105"/>
              </a:spcBef>
            </a:pPr>
            <a:r>
              <a:rPr i="1" spc="-40" dirty="0">
                <a:latin typeface="Times New Roman"/>
                <a:cs typeface="Times New Roman"/>
              </a:rPr>
              <a:t>Результатом </a:t>
            </a:r>
            <a:r>
              <a:rPr i="1" spc="-15" dirty="0">
                <a:latin typeface="Times New Roman"/>
                <a:cs typeface="Times New Roman"/>
              </a:rPr>
              <a:t>проведения </a:t>
            </a:r>
            <a:r>
              <a:rPr i="1" spc="-5" dirty="0">
                <a:latin typeface="Times New Roman"/>
                <a:cs typeface="Times New Roman"/>
              </a:rPr>
              <a:t>проектного </a:t>
            </a:r>
            <a:r>
              <a:rPr i="1" spc="-78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анализа</a:t>
            </a:r>
            <a:r>
              <a:rPr i="1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является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решение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о</a:t>
            </a:r>
          </a:p>
          <a:p>
            <a:pPr marL="12700" marR="5080">
              <a:lnSpc>
                <a:spcPct val="100000"/>
              </a:lnSpc>
            </a:pPr>
            <a:r>
              <a:rPr b="0" spc="10" dirty="0">
                <a:latin typeface="Times New Roman"/>
                <a:cs typeface="Times New Roman"/>
              </a:rPr>
              <a:t>целесообразности </a:t>
            </a:r>
            <a:r>
              <a:rPr b="0" spc="5" dirty="0">
                <a:latin typeface="Times New Roman"/>
                <a:cs typeface="Times New Roman"/>
              </a:rPr>
              <a:t>реализации </a:t>
            </a:r>
            <a:r>
              <a:rPr b="0" spc="-10" dirty="0">
                <a:latin typeface="Times New Roman"/>
                <a:cs typeface="Times New Roman"/>
              </a:rPr>
              <a:t>тех </a:t>
            </a:r>
            <a:r>
              <a:rPr b="0" spc="-5" dirty="0">
                <a:latin typeface="Times New Roman"/>
                <a:cs typeface="Times New Roman"/>
              </a:rPr>
              <a:t>или 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иных </a:t>
            </a:r>
            <a:r>
              <a:rPr b="0" spc="5" dirty="0">
                <a:latin typeface="Times New Roman"/>
                <a:cs typeface="Times New Roman"/>
              </a:rPr>
              <a:t>инвестиций </a:t>
            </a:r>
            <a:r>
              <a:rPr b="0" dirty="0">
                <a:latin typeface="Times New Roman"/>
                <a:cs typeface="Times New Roman"/>
              </a:rPr>
              <a:t>и </a:t>
            </a:r>
            <a:r>
              <a:rPr b="0" spc="-5" dirty="0">
                <a:latin typeface="Times New Roman"/>
                <a:cs typeface="Times New Roman"/>
              </a:rPr>
              <a:t>формирование 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25" dirty="0">
                <a:latin typeface="Times New Roman"/>
                <a:cs typeface="Times New Roman"/>
              </a:rPr>
              <a:t>некоторой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совокупности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эффективных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и </a:t>
            </a:r>
            <a:r>
              <a:rPr b="0" spc="-78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безопасных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проектов.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85A4AE5-9665-352C-42A7-860468BE14FB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52780">
              <a:lnSpc>
                <a:spcPct val="100000"/>
              </a:lnSpc>
              <a:spcBef>
                <a:spcPts val="105"/>
              </a:spcBef>
            </a:pPr>
            <a:r>
              <a:rPr spc="10" dirty="0"/>
              <a:t>Несмотря</a:t>
            </a:r>
            <a:r>
              <a:rPr spc="-50" dirty="0"/>
              <a:t> </a:t>
            </a:r>
            <a:r>
              <a:rPr spc="-5" dirty="0"/>
              <a:t>на</a:t>
            </a:r>
            <a:r>
              <a:rPr spc="-15" dirty="0"/>
              <a:t> </a:t>
            </a:r>
            <a:r>
              <a:rPr dirty="0"/>
              <a:t>разнообразие</a:t>
            </a:r>
            <a:r>
              <a:rPr spc="-45" dirty="0"/>
              <a:t> </a:t>
            </a:r>
            <a:r>
              <a:rPr spc="-5" dirty="0"/>
              <a:t>проектов, </a:t>
            </a:r>
            <a:r>
              <a:rPr spc="-785" dirty="0"/>
              <a:t> </a:t>
            </a:r>
            <a:r>
              <a:rPr spc="5" dirty="0"/>
              <a:t>анализ </a:t>
            </a:r>
            <a:r>
              <a:rPr dirty="0"/>
              <a:t>обычных </a:t>
            </a:r>
            <a:r>
              <a:rPr spc="-20" dirty="0"/>
              <a:t>коммерческих </a:t>
            </a:r>
            <a:r>
              <a:rPr spc="-15" dirty="0"/>
              <a:t> </a:t>
            </a:r>
            <a:r>
              <a:rPr spc="5" dirty="0"/>
              <a:t>инвестиционных</a:t>
            </a:r>
            <a:r>
              <a:rPr spc="-55" dirty="0"/>
              <a:t> </a:t>
            </a:r>
            <a:r>
              <a:rPr spc="-5" dirty="0"/>
              <a:t>проектов</a:t>
            </a:r>
            <a:r>
              <a:rPr spc="-50" dirty="0"/>
              <a:t> </a:t>
            </a:r>
            <a:r>
              <a:rPr dirty="0"/>
              <a:t>обычно</a:t>
            </a:r>
          </a:p>
          <a:p>
            <a:pPr marL="12700" marR="5080">
              <a:lnSpc>
                <a:spcPct val="100000"/>
              </a:lnSpc>
            </a:pPr>
            <a:r>
              <a:rPr spc="-10" dirty="0"/>
              <a:t>следует </a:t>
            </a:r>
            <a:r>
              <a:rPr spc="-30" dirty="0"/>
              <a:t>некоторой </a:t>
            </a:r>
            <a:r>
              <a:rPr dirty="0"/>
              <a:t>общей </a:t>
            </a:r>
            <a:r>
              <a:rPr spc="-20" dirty="0"/>
              <a:t>схеме, </a:t>
            </a:r>
            <a:r>
              <a:rPr spc="-35" dirty="0"/>
              <a:t>которая </a:t>
            </a:r>
            <a:r>
              <a:rPr spc="-785" dirty="0"/>
              <a:t> </a:t>
            </a:r>
            <a:r>
              <a:rPr spc="-20" dirty="0"/>
              <a:t>включает</a:t>
            </a:r>
            <a:r>
              <a:rPr spc="5" dirty="0"/>
              <a:t> </a:t>
            </a:r>
            <a:r>
              <a:rPr dirty="0"/>
              <a:t>в</a:t>
            </a:r>
            <a:r>
              <a:rPr spc="-20" dirty="0"/>
              <a:t> </a:t>
            </a:r>
            <a:r>
              <a:rPr spc="-10" dirty="0"/>
              <a:t>себя</a:t>
            </a:r>
            <a:r>
              <a:rPr dirty="0"/>
              <a:t> специальные </a:t>
            </a:r>
            <a:r>
              <a:rPr spc="-10" dirty="0"/>
              <a:t>разделы, </a:t>
            </a:r>
            <a:r>
              <a:rPr spc="-5" dirty="0"/>
              <a:t> оценивающие</a:t>
            </a:r>
            <a:r>
              <a:rPr spc="-35" dirty="0"/>
              <a:t> </a:t>
            </a:r>
            <a:r>
              <a:rPr spc="-20" dirty="0"/>
              <a:t>коммерческую,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техническую,</a:t>
            </a:r>
            <a:r>
              <a:rPr spc="-65" dirty="0"/>
              <a:t> </a:t>
            </a:r>
            <a:r>
              <a:rPr spc="-10" dirty="0"/>
              <a:t>финансовую,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экономическую </a:t>
            </a:r>
            <a:r>
              <a:rPr dirty="0"/>
              <a:t>и </a:t>
            </a:r>
            <a:r>
              <a:rPr spc="-5" dirty="0"/>
              <a:t>институциональную </a:t>
            </a:r>
            <a:r>
              <a:rPr spc="-785" dirty="0"/>
              <a:t> </a:t>
            </a:r>
            <a:r>
              <a:rPr dirty="0"/>
              <a:t>выполнимость</a:t>
            </a:r>
            <a:r>
              <a:rPr spc="-40" dirty="0"/>
              <a:t> </a:t>
            </a:r>
            <a:r>
              <a:rPr spc="5" dirty="0"/>
              <a:t>проекта.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628CBEA-2A76-FBD6-6D3A-6EDFDEE3B077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311" y="115822"/>
            <a:ext cx="7632192" cy="67421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848" y="711784"/>
            <a:ext cx="776732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5" dirty="0"/>
              <a:t>Характеристика</a:t>
            </a:r>
            <a:r>
              <a:rPr sz="2900" dirty="0"/>
              <a:t> </a:t>
            </a:r>
            <a:r>
              <a:rPr sz="2900" spc="-15" dirty="0"/>
              <a:t>разделов</a:t>
            </a:r>
            <a:r>
              <a:rPr sz="2900" spc="-20" dirty="0"/>
              <a:t> </a:t>
            </a:r>
            <a:r>
              <a:rPr sz="2900" spc="-10" dirty="0"/>
              <a:t>проектного</a:t>
            </a:r>
            <a:r>
              <a:rPr sz="2900" spc="5" dirty="0"/>
              <a:t> </a:t>
            </a:r>
            <a:r>
              <a:rPr sz="2900" dirty="0"/>
              <a:t>анализа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268020" y="1492758"/>
            <a:ext cx="8049895" cy="4171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latin typeface="Times New Roman"/>
                <a:cs typeface="Times New Roman"/>
              </a:rPr>
              <a:t>Предварительный</a:t>
            </a:r>
            <a:r>
              <a:rPr sz="2500" b="1" spc="-15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анализ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694055" marR="687705" indent="2540" algn="ctr">
              <a:lnSpc>
                <a:spcPct val="100000"/>
              </a:lnSpc>
            </a:pPr>
            <a:r>
              <a:rPr sz="2500" spc="5" dirty="0">
                <a:latin typeface="Times New Roman"/>
                <a:cs typeface="Times New Roman"/>
              </a:rPr>
              <a:t>После </a:t>
            </a:r>
            <a:r>
              <a:rPr sz="2500" spc="-15" dirty="0">
                <a:latin typeface="Times New Roman"/>
                <a:cs typeface="Times New Roman"/>
              </a:rPr>
              <a:t>формулировки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бизнес-идеи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40" dirty="0">
                <a:latin typeface="Times New Roman"/>
                <a:cs typeface="Times New Roman"/>
              </a:rPr>
              <a:t>будущего 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инвестиционного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проекта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естественным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образом</a:t>
            </a:r>
            <a:endParaRPr sz="2500">
              <a:latin typeface="Times New Roman"/>
              <a:cs typeface="Times New Roman"/>
            </a:endParaRPr>
          </a:p>
          <a:p>
            <a:pPr marL="12700" marR="5080" indent="8255" algn="ctr">
              <a:lnSpc>
                <a:spcPct val="100000"/>
              </a:lnSpc>
              <a:spcBef>
                <a:spcPts val="5"/>
              </a:spcBef>
              <a:tabLst>
                <a:tab pos="3094355" algn="l"/>
              </a:tabLst>
            </a:pPr>
            <a:r>
              <a:rPr sz="2500" spc="-10" dirty="0">
                <a:latin typeface="Times New Roman"/>
                <a:cs typeface="Times New Roman"/>
              </a:rPr>
              <a:t>возникает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вопрос: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способно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ли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предприятие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реализовать 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эту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идею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принципе.	</a:t>
            </a:r>
            <a:r>
              <a:rPr sz="2500" spc="-5" dirty="0">
                <a:latin typeface="Times New Roman"/>
                <a:cs typeface="Times New Roman"/>
              </a:rPr>
              <a:t>Для ответа </a:t>
            </a:r>
            <a:r>
              <a:rPr sz="2500" spc="-10" dirty="0">
                <a:latin typeface="Times New Roman"/>
                <a:cs typeface="Times New Roman"/>
              </a:rPr>
              <a:t>на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него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необходимо 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проанализировать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состояние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отрасли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экономики,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к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которой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принадлежит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предприятие,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сравнительное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положение 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предприятия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 </a:t>
            </a:r>
            <a:r>
              <a:rPr sz="2500" spc="-10" dirty="0">
                <a:latin typeface="Times New Roman"/>
                <a:cs typeface="Times New Roman"/>
              </a:rPr>
              <a:t>рамках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отрасли.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Данный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endParaRPr sz="2500">
              <a:latin typeface="Times New Roman"/>
              <a:cs typeface="Times New Roman"/>
            </a:endParaRPr>
          </a:p>
          <a:p>
            <a:pPr marL="751840" marR="742315" indent="-1270" algn="ctr">
              <a:lnSpc>
                <a:spcPct val="100000"/>
              </a:lnSpc>
            </a:pPr>
            <a:r>
              <a:rPr sz="2500" dirty="0">
                <a:latin typeface="Times New Roman"/>
                <a:cs typeface="Times New Roman"/>
              </a:rPr>
              <a:t>составляет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содержание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предварительной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стадии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разработки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и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анализа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инвестиционного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проекта.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982CC59-086D-EDB8-29BC-9F29D928B6F3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2134" y="568197"/>
            <a:ext cx="6986270" cy="142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2800" spc="-10" dirty="0"/>
              <a:t>Предварительный</a:t>
            </a:r>
            <a:r>
              <a:rPr sz="2800" dirty="0"/>
              <a:t> 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43890" y="2398902"/>
            <a:ext cx="7842250" cy="3867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2770" marR="78105" indent="-175958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20" dirty="0">
                <a:latin typeface="Times New Roman"/>
                <a:cs typeface="Times New Roman"/>
              </a:rPr>
              <a:t>практике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западного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проектного</a:t>
            </a:r>
            <a:r>
              <a:rPr sz="2800" spc="-5" dirty="0">
                <a:latin typeface="Times New Roman"/>
                <a:cs typeface="Times New Roman"/>
              </a:rPr>
              <a:t> анализа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принято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использовать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два </a:t>
            </a:r>
            <a:r>
              <a:rPr sz="2800" spc="-5" dirty="0">
                <a:latin typeface="Times New Roman"/>
                <a:cs typeface="Times New Roman"/>
              </a:rPr>
              <a:t>критерия:</a:t>
            </a:r>
            <a:endParaRPr sz="2800">
              <a:latin typeface="Times New Roman"/>
              <a:cs typeface="Times New Roman"/>
            </a:endParaRPr>
          </a:p>
          <a:p>
            <a:pPr marL="2766695" indent="-386080">
              <a:lnSpc>
                <a:spcPct val="100000"/>
              </a:lnSpc>
              <a:buAutoNum type="arabicParenR"/>
              <a:tabLst>
                <a:tab pos="2767330" algn="l"/>
              </a:tabLst>
            </a:pPr>
            <a:r>
              <a:rPr sz="2800" dirty="0">
                <a:latin typeface="Times New Roman"/>
                <a:cs typeface="Times New Roman"/>
              </a:rPr>
              <a:t>зрелость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отрасли;</a:t>
            </a:r>
            <a:endParaRPr sz="2800">
              <a:latin typeface="Times New Roman"/>
              <a:cs typeface="Times New Roman"/>
            </a:endParaRPr>
          </a:p>
          <a:p>
            <a:pPr marL="947419" marR="554355" indent="-947419">
              <a:lnSpc>
                <a:spcPct val="100000"/>
              </a:lnSpc>
              <a:buAutoNum type="arabicParenR"/>
              <a:tabLst>
                <a:tab pos="947419" algn="l"/>
              </a:tabLst>
            </a:pPr>
            <a:r>
              <a:rPr sz="2800" spc="-5" dirty="0">
                <a:latin typeface="Times New Roman"/>
                <a:cs typeface="Times New Roman"/>
              </a:rPr>
              <a:t>конкурентоспособность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предприятия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(его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положения</a:t>
            </a:r>
            <a:r>
              <a:rPr sz="2800" spc="-5" dirty="0">
                <a:latin typeface="Times New Roman"/>
                <a:cs typeface="Times New Roman"/>
              </a:rPr>
              <a:t> на </a:t>
            </a:r>
            <a:r>
              <a:rPr sz="2800" spc="-15" dirty="0">
                <a:latin typeface="Times New Roman"/>
                <a:cs typeface="Times New Roman"/>
              </a:rPr>
              <a:t>рынке).</a:t>
            </a:r>
            <a:endParaRPr sz="2800">
              <a:latin typeface="Times New Roman"/>
              <a:cs typeface="Times New Roman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Анализ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зрелости</a:t>
            </a:r>
            <a:r>
              <a:rPr sz="2800" spc="-5" dirty="0">
                <a:latin typeface="Times New Roman"/>
                <a:cs typeface="Times New Roman"/>
              </a:rPr>
              <a:t> отрасли </a:t>
            </a:r>
            <a:r>
              <a:rPr sz="2800" spc="-10" dirty="0">
                <a:latin typeface="Times New Roman"/>
                <a:cs typeface="Times New Roman"/>
              </a:rPr>
              <a:t>принято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производить,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относя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ее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 </a:t>
            </a:r>
            <a:r>
              <a:rPr sz="2800" spc="-25" dirty="0">
                <a:latin typeface="Times New Roman"/>
                <a:cs typeface="Times New Roman"/>
              </a:rPr>
              <a:t>одному</a:t>
            </a:r>
            <a:r>
              <a:rPr sz="2800" spc="-5" dirty="0">
                <a:latin typeface="Times New Roman"/>
                <a:cs typeface="Times New Roman"/>
              </a:rPr>
              <a:t> из </a:t>
            </a:r>
            <a:r>
              <a:rPr sz="2800" spc="-10" dirty="0">
                <a:latin typeface="Times New Roman"/>
                <a:cs typeface="Times New Roman"/>
              </a:rPr>
              <a:t>четырех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состояний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развития: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эмбриональному,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растущему,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зрелому</a:t>
            </a:r>
            <a:r>
              <a:rPr sz="2800" spc="-5" dirty="0">
                <a:latin typeface="Times New Roman"/>
                <a:cs typeface="Times New Roman"/>
              </a:rPr>
              <a:t> и</a:t>
            </a:r>
            <a:endParaRPr sz="28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15"/>
              </a:spcBef>
            </a:pPr>
            <a:r>
              <a:rPr sz="2800" spc="-30" dirty="0">
                <a:latin typeface="Times New Roman"/>
                <a:cs typeface="Times New Roman"/>
              </a:rPr>
              <a:t>стареющему.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628F160-3A2D-DEF5-3EFF-F5EA3C220CAC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9358" y="478916"/>
            <a:ext cx="6986270" cy="142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Характеристика </a:t>
            </a:r>
            <a:r>
              <a:rPr spc="-20" dirty="0"/>
              <a:t>разделов </a:t>
            </a:r>
            <a:r>
              <a:rPr spc="-10" dirty="0"/>
              <a:t>проектного </a:t>
            </a:r>
            <a:r>
              <a:rPr spc="-785" dirty="0"/>
              <a:t> </a:t>
            </a:r>
            <a:r>
              <a:rPr dirty="0"/>
              <a:t>анализа</a:t>
            </a:r>
          </a:p>
          <a:p>
            <a:pPr marL="1905" algn="ctr">
              <a:lnSpc>
                <a:spcPct val="100000"/>
              </a:lnSpc>
            </a:pPr>
            <a:r>
              <a:rPr sz="2800" spc="-10" dirty="0"/>
              <a:t>Предварительный</a:t>
            </a:r>
            <a:r>
              <a:rPr sz="2800" dirty="0"/>
              <a:t> анализ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32054" y="2309622"/>
            <a:ext cx="8040370" cy="4294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815" marR="164465" indent="444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В соответствии со </a:t>
            </a:r>
            <a:r>
              <a:rPr sz="2800" spc="-20" dirty="0">
                <a:latin typeface="Times New Roman"/>
                <a:cs typeface="Times New Roman"/>
              </a:rPr>
              <a:t>вторым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критерием </a:t>
            </a:r>
            <a:r>
              <a:rPr sz="2800" spc="-35" dirty="0">
                <a:latin typeface="Times New Roman"/>
                <a:cs typeface="Times New Roman"/>
              </a:rPr>
              <a:t>необходимо 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установить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конкурентоспособность</a:t>
            </a:r>
            <a:r>
              <a:rPr sz="2800" spc="-10" dirty="0">
                <a:latin typeface="Times New Roman"/>
                <a:cs typeface="Times New Roman"/>
              </a:rPr>
              <a:t> предприятия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рамках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отрасли, к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которой</a:t>
            </a:r>
            <a:r>
              <a:rPr sz="2800" spc="-5" dirty="0">
                <a:latin typeface="Times New Roman"/>
                <a:cs typeface="Times New Roman"/>
              </a:rPr>
              <a:t> оно </a:t>
            </a:r>
            <a:r>
              <a:rPr sz="2800" spc="-25" dirty="0">
                <a:latin typeface="Times New Roman"/>
                <a:cs typeface="Times New Roman"/>
              </a:rPr>
              <a:t>принадлежит.</a:t>
            </a:r>
            <a:endParaRPr sz="2800">
              <a:latin typeface="Times New Roman"/>
              <a:cs typeface="Times New Roman"/>
            </a:endParaRPr>
          </a:p>
          <a:p>
            <a:pPr marL="9525" algn="ctr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Другими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словами,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необходимо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выяснить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tabLst>
                <a:tab pos="1075690" algn="l"/>
                <a:tab pos="4643755" algn="l"/>
              </a:tabLst>
            </a:pPr>
            <a:r>
              <a:rPr sz="2800" dirty="0">
                <a:latin typeface="Times New Roman"/>
                <a:cs typeface="Times New Roman"/>
              </a:rPr>
              <a:t>сравнительное </a:t>
            </a:r>
            <a:r>
              <a:rPr sz="2800" spc="-5" dirty="0">
                <a:latin typeface="Times New Roman"/>
                <a:cs typeface="Times New Roman"/>
              </a:rPr>
              <a:t>с </a:t>
            </a:r>
            <a:r>
              <a:rPr sz="2800" spc="-10" dirty="0">
                <a:latin typeface="Times New Roman"/>
                <a:cs typeface="Times New Roman"/>
              </a:rPr>
              <a:t>другими </a:t>
            </a:r>
            <a:r>
              <a:rPr sz="2800" spc="-5" dirty="0">
                <a:latin typeface="Times New Roman"/>
                <a:cs typeface="Times New Roman"/>
              </a:rPr>
              <a:t>предприятиями </a:t>
            </a:r>
            <a:r>
              <a:rPr sz="2800" spc="-20" dirty="0">
                <a:latin typeface="Times New Roman"/>
                <a:cs typeface="Times New Roman"/>
              </a:rPr>
              <a:t>положение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данного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предприятия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целевом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рынке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товаров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услуг.	</a:t>
            </a:r>
            <a:r>
              <a:rPr sz="2800" spc="-10" dirty="0">
                <a:latin typeface="Times New Roman"/>
                <a:cs typeface="Times New Roman"/>
              </a:rPr>
              <a:t>Принято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использовать	</a:t>
            </a:r>
            <a:r>
              <a:rPr sz="2800" spc="5" dirty="0">
                <a:latin typeface="Times New Roman"/>
                <a:cs typeface="Times New Roman"/>
              </a:rPr>
              <a:t>шесть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основных</a:t>
            </a:r>
            <a:endParaRPr sz="2800">
              <a:latin typeface="Times New Roman"/>
              <a:cs typeface="Times New Roman"/>
            </a:endParaRPr>
          </a:p>
          <a:p>
            <a:pPr marL="219710" marR="210185" algn="ct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состояний предприятия: </a:t>
            </a:r>
            <a:r>
              <a:rPr sz="2800" spc="-10" dirty="0">
                <a:latin typeface="Times New Roman"/>
                <a:cs typeface="Times New Roman"/>
              </a:rPr>
              <a:t>доминирующее, </a:t>
            </a:r>
            <a:r>
              <a:rPr sz="2800" spc="-5" dirty="0">
                <a:latin typeface="Times New Roman"/>
                <a:cs typeface="Times New Roman"/>
              </a:rPr>
              <a:t>сильное,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благоприятное, </a:t>
            </a:r>
            <a:r>
              <a:rPr sz="2800" spc="-10" dirty="0">
                <a:latin typeface="Times New Roman"/>
                <a:cs typeface="Times New Roman"/>
              </a:rPr>
              <a:t>неустойчивое, </a:t>
            </a:r>
            <a:r>
              <a:rPr sz="2800" dirty="0">
                <a:latin typeface="Times New Roman"/>
                <a:cs typeface="Times New Roman"/>
              </a:rPr>
              <a:t>слабое,</a:t>
            </a:r>
            <a:endParaRPr sz="280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  <a:spcBef>
                <a:spcPts val="15"/>
              </a:spcBef>
            </a:pPr>
            <a:r>
              <a:rPr sz="2800" spc="5" dirty="0">
                <a:latin typeface="Times New Roman"/>
                <a:cs typeface="Times New Roman"/>
              </a:rPr>
              <a:t>нежизнеспособное.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369C9C8-A9A3-25A4-BB21-390549F03D29}"/>
              </a:ext>
            </a:extLst>
          </p:cNvPr>
          <p:cNvSpPr txBox="1"/>
          <p:nvPr/>
        </p:nvSpPr>
        <p:spPr>
          <a:xfrm>
            <a:off x="3124200" y="9236"/>
            <a:ext cx="668324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Times New Roman"/>
                <a:cs typeface="Times New Roman"/>
              </a:rPr>
              <a:t>Экономика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управление </a:t>
            </a:r>
            <a:r>
              <a:rPr lang="ru-RU" b="1" spc="-5" dirty="0">
                <a:latin typeface="Times New Roman"/>
                <a:cs typeface="Times New Roman"/>
              </a:rPr>
              <a:t>инвестиционными 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проектами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2283</Words>
  <Application>Microsoft Office PowerPoint</Application>
  <PresentationFormat>Экран (4:3)</PresentationFormat>
  <Paragraphs>258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Calibri</vt:lpstr>
      <vt:lpstr>Times New Roman</vt:lpstr>
      <vt:lpstr>Office Theme</vt:lpstr>
      <vt:lpstr>Презентация PowerPoint</vt:lpstr>
      <vt:lpstr>План лекции:  1. Характеристика разделов проектного анализа  </vt:lpstr>
      <vt:lpstr>Презентация PowerPoint</vt:lpstr>
      <vt:lpstr>Результатом проведения проектного  анализа является решение о целесообразности реализации тех или  иных инвестиций и формирование  некоторой совокупности эффективных и  безопасных проектов.</vt:lpstr>
      <vt:lpstr>Несмотря на разнообразие проектов,  анализ обычных коммерческих  инвестиционных проектов обычно следует некоторой общей схеме, которая  включает в себя специальные разделы,  оценивающие коммерческую,</vt:lpstr>
      <vt:lpstr>Презентация PowerPoint</vt:lpstr>
      <vt:lpstr>Характеристика разделов проектного анализа</vt:lpstr>
      <vt:lpstr>Характеристика разделов проектного  анализа Предварительный анализ</vt:lpstr>
      <vt:lpstr>Характеристика разделов проектного  анализа Предварительный анализ</vt:lpstr>
      <vt:lpstr>Характеристика разделов проектного  анализа Предварительный анализ</vt:lpstr>
      <vt:lpstr>Характеристика разделов проектного анализа Коммерческий анализ</vt:lpstr>
      <vt:lpstr>Характеристика разделов проектного  анализа</vt:lpstr>
      <vt:lpstr>Характеристика разделов проектного  анализа Коммерческий анализ</vt:lpstr>
      <vt:lpstr>Характеристика разделов проектного  анализа Коммерческий анализ</vt:lpstr>
      <vt:lpstr>Характеристика разделов проектного  анализа Технический анализ</vt:lpstr>
      <vt:lpstr>Характеристика разделов проектного  анализа Технический анализ</vt:lpstr>
      <vt:lpstr>Характеристика разделов проектного анализа Технический анализ</vt:lpstr>
      <vt:lpstr>Характеристика разделов проектного  анализа</vt:lpstr>
      <vt:lpstr>Характеристика разделов проектного  анализа Финансовый анализ</vt:lpstr>
      <vt:lpstr>Характеристика разделов проектного  анализа Финансовый анализ</vt:lpstr>
      <vt:lpstr>Характеристика разделов проектного  анализа Финансовый анализ</vt:lpstr>
      <vt:lpstr>Характеристика разделов проектного  анализа Финансовый анализ</vt:lpstr>
      <vt:lpstr>Характеристика разделов проектного  анализа</vt:lpstr>
      <vt:lpstr>Характеристика разделов проектного  анализа</vt:lpstr>
      <vt:lpstr>Характеристика разделов проектного анализа</vt:lpstr>
      <vt:lpstr>Характеристика разделов проектного  анализа Экономический анализ</vt:lpstr>
      <vt:lpstr>Характеристика разделов проектного  анализа Экономический анализ</vt:lpstr>
      <vt:lpstr>Характеристика разделов проектного  анализа Институциональный анализ</vt:lpstr>
      <vt:lpstr>Характеристика разделов  проектного анализа Институциональный анализ</vt:lpstr>
      <vt:lpstr>Характеристика разделов проектного  анализа Институциональный анализ</vt:lpstr>
      <vt:lpstr>Характеристика разделов проектного  анализа Институциональный анализ</vt:lpstr>
      <vt:lpstr>Характеристика разделов проектного  анализа Институциональный анализ</vt:lpstr>
      <vt:lpstr>Характеристика разделов  проектного анализа Институциональный анализ</vt:lpstr>
      <vt:lpstr>Характеристика разделов проектного  анализа Институциональный анализ</vt:lpstr>
      <vt:lpstr>Характеристика разделов  проектного анализа Институциональный анализ</vt:lpstr>
      <vt:lpstr>Характеристика разделов проектного  анализа Анализ риска</vt:lpstr>
      <vt:lpstr>Характеристика разделов  проектного анализа  Анализ риска</vt:lpstr>
      <vt:lpstr>Характеристика разделов проектного  анализа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САМОХВАЛОВА МАРИЯ ВЛАДИМИРОВНА</dc:title>
  <dc:creator>Мария</dc:creator>
  <cp:lastModifiedBy>ms.mmv84@gmail.com</cp:lastModifiedBy>
  <cp:revision>3</cp:revision>
  <dcterms:created xsi:type="dcterms:W3CDTF">2023-04-28T01:51:38Z</dcterms:created>
  <dcterms:modified xsi:type="dcterms:W3CDTF">2023-04-28T02:10:39Z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2023-04-28T00:00:00Z</vt:filetime>
  </property>
</Properties>
</file>