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9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378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02437" y="1000506"/>
            <a:ext cx="7061834" cy="2952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402437" y="3927094"/>
            <a:ext cx="6706870" cy="1489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4069781"/>
            <a:ext cx="447040" cy="2788285"/>
          </a:xfrm>
          <a:custGeom>
            <a:avLst/>
            <a:gdLst/>
            <a:ahLst/>
            <a:cxnLst/>
            <a:rect l="l" t="t" r="r" b="b"/>
            <a:pathLst>
              <a:path w="447040" h="2788284">
                <a:moveTo>
                  <a:pt x="0" y="0"/>
                </a:moveTo>
                <a:lnTo>
                  <a:pt x="0" y="2788217"/>
                </a:lnTo>
                <a:lnTo>
                  <a:pt x="446591" y="2788217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131542" y="4182281"/>
            <a:ext cx="4012565" cy="2675890"/>
          </a:xfrm>
          <a:custGeom>
            <a:avLst/>
            <a:gdLst/>
            <a:ahLst/>
            <a:cxnLst/>
            <a:rect l="l" t="t" r="r" b="b"/>
            <a:pathLst>
              <a:path w="4012565" h="2675890">
                <a:moveTo>
                  <a:pt x="0" y="2675717"/>
                </a:moveTo>
                <a:lnTo>
                  <a:pt x="4012456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042404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7999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891728" y="0"/>
            <a:ext cx="2252345" cy="6858000"/>
          </a:xfrm>
          <a:custGeom>
            <a:avLst/>
            <a:gdLst/>
            <a:ahLst/>
            <a:cxnLst/>
            <a:rect l="l" t="t" r="r" b="b"/>
            <a:pathLst>
              <a:path w="2252345" h="6858000">
                <a:moveTo>
                  <a:pt x="2023163" y="0"/>
                </a:moveTo>
                <a:lnTo>
                  <a:pt x="0" y="6857998"/>
                </a:lnTo>
                <a:lnTo>
                  <a:pt x="2252271" y="6857998"/>
                </a:lnTo>
                <a:lnTo>
                  <a:pt x="2252271" y="8226"/>
                </a:lnTo>
                <a:lnTo>
                  <a:pt x="2023163" y="0"/>
                </a:lnTo>
                <a:close/>
              </a:path>
            </a:pathLst>
          </a:custGeom>
          <a:solidFill>
            <a:srgbClr val="90C225">
              <a:alpha val="3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7207072" y="0"/>
            <a:ext cx="1937385" cy="6858000"/>
          </a:xfrm>
          <a:custGeom>
            <a:avLst/>
            <a:gdLst/>
            <a:ahLst/>
            <a:cxnLst/>
            <a:rect l="l" t="t" r="r" b="b"/>
            <a:pathLst>
              <a:path w="1937384" h="6858000">
                <a:moveTo>
                  <a:pt x="1936927" y="0"/>
                </a:moveTo>
                <a:lnTo>
                  <a:pt x="0" y="0"/>
                </a:lnTo>
                <a:lnTo>
                  <a:pt x="1200326" y="6857996"/>
                </a:lnTo>
                <a:lnTo>
                  <a:pt x="1936927" y="6857996"/>
                </a:lnTo>
                <a:lnTo>
                  <a:pt x="1936927" y="0"/>
                </a:lnTo>
                <a:close/>
              </a:path>
            </a:pathLst>
          </a:custGeom>
          <a:solidFill>
            <a:srgbClr val="90C225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6638545" y="3921068"/>
            <a:ext cx="2505710" cy="2937510"/>
          </a:xfrm>
          <a:custGeom>
            <a:avLst/>
            <a:gdLst/>
            <a:ahLst/>
            <a:cxnLst/>
            <a:rect l="l" t="t" r="r" b="b"/>
            <a:pathLst>
              <a:path w="2505709" h="2937509">
                <a:moveTo>
                  <a:pt x="2505454" y="0"/>
                </a:moveTo>
                <a:lnTo>
                  <a:pt x="0" y="2936930"/>
                </a:lnTo>
                <a:lnTo>
                  <a:pt x="2505454" y="2936930"/>
                </a:lnTo>
                <a:lnTo>
                  <a:pt x="2505454" y="0"/>
                </a:lnTo>
                <a:close/>
              </a:path>
            </a:pathLst>
          </a:custGeom>
          <a:solidFill>
            <a:srgbClr val="539F20">
              <a:alpha val="7215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7012872" y="0"/>
            <a:ext cx="2131695" cy="6858000"/>
          </a:xfrm>
          <a:custGeom>
            <a:avLst/>
            <a:gdLst/>
            <a:ahLst/>
            <a:cxnLst/>
            <a:rect l="l" t="t" r="r" b="b"/>
            <a:pathLst>
              <a:path w="2131695" h="6858000">
                <a:moveTo>
                  <a:pt x="2131127" y="0"/>
                </a:moveTo>
                <a:lnTo>
                  <a:pt x="0" y="0"/>
                </a:lnTo>
                <a:lnTo>
                  <a:pt x="1854139" y="6857996"/>
                </a:lnTo>
                <a:lnTo>
                  <a:pt x="2131127" y="6849802"/>
                </a:lnTo>
                <a:lnTo>
                  <a:pt x="2131127" y="0"/>
                </a:lnTo>
                <a:close/>
              </a:path>
            </a:pathLst>
          </a:custGeom>
          <a:solidFill>
            <a:srgbClr val="3E7818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8295132" y="0"/>
            <a:ext cx="848994" cy="6858000"/>
          </a:xfrm>
          <a:custGeom>
            <a:avLst/>
            <a:gdLst/>
            <a:ahLst/>
            <a:cxnLst/>
            <a:rect l="l" t="t" r="r" b="b"/>
            <a:pathLst>
              <a:path w="848995" h="6858000">
                <a:moveTo>
                  <a:pt x="848867" y="0"/>
                </a:moveTo>
                <a:lnTo>
                  <a:pt x="676515" y="0"/>
                </a:lnTo>
                <a:lnTo>
                  <a:pt x="0" y="6857996"/>
                </a:lnTo>
                <a:lnTo>
                  <a:pt x="848867" y="6857996"/>
                </a:lnTo>
                <a:lnTo>
                  <a:pt x="848867" y="0"/>
                </a:lnTo>
                <a:close/>
              </a:path>
            </a:pathLst>
          </a:custGeom>
          <a:solidFill>
            <a:srgbClr val="C0E374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8078450" y="0"/>
            <a:ext cx="1065530" cy="6858000"/>
          </a:xfrm>
          <a:custGeom>
            <a:avLst/>
            <a:gdLst/>
            <a:ahLst/>
            <a:cxnLst/>
            <a:rect l="l" t="t" r="r" b="b"/>
            <a:pathLst>
              <a:path w="1065529" h="6858000">
                <a:moveTo>
                  <a:pt x="1051063" y="0"/>
                </a:moveTo>
                <a:lnTo>
                  <a:pt x="0" y="0"/>
                </a:lnTo>
                <a:lnTo>
                  <a:pt x="937406" y="6857996"/>
                </a:lnTo>
                <a:lnTo>
                  <a:pt x="1065296" y="6857996"/>
                </a:lnTo>
                <a:lnTo>
                  <a:pt x="1065455" y="6654302"/>
                </a:lnTo>
                <a:lnTo>
                  <a:pt x="1065405" y="6145234"/>
                </a:lnTo>
                <a:lnTo>
                  <a:pt x="1065165" y="5890784"/>
                </a:lnTo>
                <a:lnTo>
                  <a:pt x="1064711" y="5585510"/>
                </a:lnTo>
                <a:lnTo>
                  <a:pt x="1063982" y="5229435"/>
                </a:lnTo>
                <a:lnTo>
                  <a:pt x="1062782" y="4771727"/>
                </a:lnTo>
                <a:lnTo>
                  <a:pt x="1060321" y="4009060"/>
                </a:lnTo>
                <a:lnTo>
                  <a:pt x="1054930" y="2483906"/>
                </a:lnTo>
                <a:lnTo>
                  <a:pt x="1053375" y="1975424"/>
                </a:lnTo>
                <a:lnTo>
                  <a:pt x="1052337" y="1568557"/>
                </a:lnTo>
                <a:lnTo>
                  <a:pt x="1051624" y="1212471"/>
                </a:lnTo>
                <a:lnTo>
                  <a:pt x="1051188" y="907185"/>
                </a:lnTo>
                <a:lnTo>
                  <a:pt x="1050963" y="652725"/>
                </a:lnTo>
                <a:lnTo>
                  <a:pt x="1050923" y="194553"/>
                </a:lnTo>
                <a:lnTo>
                  <a:pt x="1051063" y="0"/>
                </a:lnTo>
                <a:close/>
              </a:path>
            </a:pathLst>
          </a:custGeom>
          <a:solidFill>
            <a:srgbClr val="90C225">
              <a:alpha val="6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8060437" y="4903644"/>
            <a:ext cx="1083945" cy="1954530"/>
          </a:xfrm>
          <a:custGeom>
            <a:avLst/>
            <a:gdLst/>
            <a:ahLst/>
            <a:cxnLst/>
            <a:rect l="l" t="t" r="r" b="b"/>
            <a:pathLst>
              <a:path w="1083945" h="1954529">
                <a:moveTo>
                  <a:pt x="1083562" y="0"/>
                </a:moveTo>
                <a:lnTo>
                  <a:pt x="0" y="1954354"/>
                </a:lnTo>
                <a:lnTo>
                  <a:pt x="1083562" y="1949315"/>
                </a:lnTo>
                <a:lnTo>
                  <a:pt x="1083562" y="0"/>
                </a:lnTo>
                <a:close/>
              </a:path>
            </a:pathLst>
          </a:custGeom>
          <a:solidFill>
            <a:srgbClr val="90C225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0712" y="496315"/>
            <a:ext cx="8202574" cy="1428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67892" y="2831083"/>
            <a:ext cx="7608214" cy="30143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22680" y="1783156"/>
            <a:ext cx="6153150" cy="219583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0400"/>
              </a:lnSpc>
              <a:spcBef>
                <a:spcPts val="75"/>
              </a:spcBef>
            </a:pPr>
            <a:r>
              <a:rPr sz="5400" b="1" spc="-60" dirty="0" err="1">
                <a:latin typeface="Times New Roman"/>
                <a:cs typeface="Times New Roman"/>
              </a:rPr>
              <a:t>Тема</a:t>
            </a:r>
            <a:r>
              <a:rPr sz="5400" b="1" spc="-30" dirty="0">
                <a:latin typeface="Times New Roman"/>
                <a:cs typeface="Times New Roman"/>
              </a:rPr>
              <a:t> </a:t>
            </a:r>
            <a:r>
              <a:rPr lang="ru-RU" sz="5400" b="1" spc="-5">
                <a:latin typeface="Times New Roman"/>
                <a:cs typeface="Times New Roman"/>
              </a:rPr>
              <a:t>4.1</a:t>
            </a:r>
            <a:r>
              <a:rPr sz="5400" b="1" spc="-5">
                <a:latin typeface="Times New Roman"/>
                <a:cs typeface="Times New Roman"/>
              </a:rPr>
              <a:t>.</a:t>
            </a:r>
            <a:r>
              <a:rPr sz="5400" b="1" spc="-15">
                <a:latin typeface="Times New Roman"/>
                <a:cs typeface="Times New Roman"/>
              </a:rPr>
              <a:t> </a:t>
            </a:r>
            <a:r>
              <a:rPr sz="4400" b="1" dirty="0">
                <a:latin typeface="Times New Roman"/>
                <a:cs typeface="Times New Roman"/>
              </a:rPr>
              <a:t>Проектный </a:t>
            </a:r>
            <a:r>
              <a:rPr sz="4400" b="1" spc="5" dirty="0">
                <a:latin typeface="Times New Roman"/>
                <a:cs typeface="Times New Roman"/>
              </a:rPr>
              <a:t> </a:t>
            </a:r>
            <a:r>
              <a:rPr sz="4400" b="1" dirty="0">
                <a:latin typeface="Times New Roman"/>
                <a:cs typeface="Times New Roman"/>
              </a:rPr>
              <a:t>анализ:</a:t>
            </a:r>
            <a:r>
              <a:rPr sz="4400" b="1" spc="-75" dirty="0">
                <a:latin typeface="Times New Roman"/>
                <a:cs typeface="Times New Roman"/>
              </a:rPr>
              <a:t> </a:t>
            </a:r>
            <a:r>
              <a:rPr sz="4400" b="1" spc="-10" dirty="0">
                <a:latin typeface="Times New Roman"/>
                <a:cs typeface="Times New Roman"/>
              </a:rPr>
              <a:t>характеристика </a:t>
            </a:r>
            <a:r>
              <a:rPr sz="4400" b="1" spc="-1085" dirty="0">
                <a:latin typeface="Times New Roman"/>
                <a:cs typeface="Times New Roman"/>
              </a:rPr>
              <a:t> </a:t>
            </a:r>
            <a:r>
              <a:rPr sz="4400" b="1" spc="-25" dirty="0">
                <a:latin typeface="Times New Roman"/>
                <a:cs typeface="Times New Roman"/>
              </a:rPr>
              <a:t>разделов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DF9BB4-0A90-AD3D-0EE6-621398577462}"/>
              </a:ext>
            </a:extLst>
          </p:cNvPr>
          <p:cNvSpPr txBox="1"/>
          <p:nvPr/>
        </p:nvSpPr>
        <p:spPr>
          <a:xfrm>
            <a:off x="1289801" y="6172200"/>
            <a:ext cx="58189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Малеваная</a:t>
            </a:r>
            <a:r>
              <a:rPr lang="ru-RU" alt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 В. , </a:t>
            </a:r>
            <a:r>
              <a:rPr lang="ru-RU" alt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к.э.н</a:t>
            </a:r>
            <a:r>
              <a:rPr lang="ru-RU" alt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доцент кафедры </a:t>
            </a:r>
            <a:r>
              <a:rPr lang="ru-RU" alt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ЭТиАУ</a:t>
            </a:r>
            <a:endParaRPr lang="ru-RU" altLang="ru-RU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7963" y="1000506"/>
            <a:ext cx="6985634" cy="1428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Характеристика </a:t>
            </a:r>
            <a:r>
              <a:rPr spc="-20" dirty="0"/>
              <a:t>разделов </a:t>
            </a:r>
            <a:r>
              <a:rPr spc="-10" dirty="0"/>
              <a:t>проектного </a:t>
            </a:r>
            <a:r>
              <a:rPr spc="-785" dirty="0"/>
              <a:t> </a:t>
            </a:r>
            <a:r>
              <a:rPr dirty="0"/>
              <a:t>анализа</a:t>
            </a:r>
          </a:p>
          <a:p>
            <a:pPr marL="1905" algn="ctr">
              <a:lnSpc>
                <a:spcPct val="100000"/>
              </a:lnSpc>
            </a:pPr>
            <a:r>
              <a:rPr sz="2800" spc="-10" dirty="0"/>
              <a:t>Предварительный</a:t>
            </a:r>
            <a:r>
              <a:rPr sz="2800" dirty="0"/>
              <a:t> анализ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334772" y="3012439"/>
            <a:ext cx="7775575" cy="19773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07645" marR="205104" algn="ctr">
              <a:lnSpc>
                <a:spcPct val="100000"/>
              </a:lnSpc>
              <a:spcBef>
                <a:spcPts val="105"/>
              </a:spcBef>
            </a:pPr>
            <a:r>
              <a:rPr sz="3200" spc="5" dirty="0">
                <a:latin typeface="Times New Roman"/>
                <a:cs typeface="Times New Roman"/>
              </a:rPr>
              <a:t>Сопоставляя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критерии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10" dirty="0">
                <a:latin typeface="Times New Roman"/>
                <a:cs typeface="Times New Roman"/>
              </a:rPr>
              <a:t>зрелости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отрасли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и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15" dirty="0">
                <a:latin typeface="Times New Roman"/>
                <a:cs typeface="Times New Roman"/>
              </a:rPr>
              <a:t>конкурентной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spc="15" dirty="0">
                <a:latin typeface="Times New Roman"/>
                <a:cs typeface="Times New Roman"/>
              </a:rPr>
              <a:t>способности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предприятия,</a:t>
            </a:r>
            <a:endParaRPr sz="3200">
              <a:latin typeface="Times New Roman"/>
              <a:cs typeface="Times New Roman"/>
            </a:endParaRPr>
          </a:p>
          <a:p>
            <a:pPr marL="12700" marR="5080" algn="ctr">
              <a:lnSpc>
                <a:spcPct val="100000"/>
              </a:lnSpc>
            </a:pPr>
            <a:r>
              <a:rPr sz="3200" spc="-25" dirty="0">
                <a:latin typeface="Times New Roman"/>
                <a:cs typeface="Times New Roman"/>
              </a:rPr>
              <a:t>может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быть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рассмотрена</a:t>
            </a:r>
            <a:r>
              <a:rPr sz="3200" spc="-25" dirty="0">
                <a:latin typeface="Times New Roman"/>
                <a:cs typeface="Times New Roman"/>
              </a:rPr>
              <a:t> одна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из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возможных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стратегий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развития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предприятия.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DFD2EDA0-3C12-68B7-E75D-866AB1DD9F58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3915" y="927938"/>
            <a:ext cx="7755890" cy="8515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2900" spc="-10" dirty="0"/>
              <a:t>Характеристика</a:t>
            </a:r>
            <a:r>
              <a:rPr sz="2900" dirty="0"/>
              <a:t> </a:t>
            </a:r>
            <a:r>
              <a:rPr sz="2900" spc="-20" dirty="0"/>
              <a:t>разделов</a:t>
            </a:r>
            <a:r>
              <a:rPr sz="2900" spc="-25" dirty="0"/>
              <a:t> </a:t>
            </a:r>
            <a:r>
              <a:rPr sz="2900" spc="-10" dirty="0"/>
              <a:t>проектного</a:t>
            </a:r>
            <a:r>
              <a:rPr sz="2900" spc="5" dirty="0"/>
              <a:t> </a:t>
            </a:r>
            <a:r>
              <a:rPr sz="2900" dirty="0"/>
              <a:t>анализа</a:t>
            </a:r>
            <a:endParaRPr sz="2900"/>
          </a:p>
          <a:p>
            <a:pPr algn="ctr">
              <a:lnSpc>
                <a:spcPct val="100000"/>
              </a:lnSpc>
              <a:spcBef>
                <a:spcPts val="20"/>
              </a:spcBef>
              <a:tabLst>
                <a:tab pos="2280920" algn="l"/>
              </a:tabLst>
            </a:pPr>
            <a:r>
              <a:rPr sz="2500" spc="-20" dirty="0"/>
              <a:t>Коммерческий	</a:t>
            </a:r>
            <a:r>
              <a:rPr sz="2500" spc="-5" dirty="0"/>
              <a:t>анализ</a:t>
            </a:r>
            <a:endParaRPr sz="2500"/>
          </a:p>
        </p:txBody>
      </p:sp>
      <p:sp>
        <p:nvSpPr>
          <p:cNvPr id="3" name="object 3"/>
          <p:cNvSpPr txBox="1"/>
          <p:nvPr/>
        </p:nvSpPr>
        <p:spPr>
          <a:xfrm>
            <a:off x="241808" y="2135504"/>
            <a:ext cx="7957820" cy="3836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36089" marR="5080" indent="-1724025">
              <a:lnSpc>
                <a:spcPct val="100000"/>
              </a:lnSpc>
              <a:spcBef>
                <a:spcPts val="95"/>
              </a:spcBef>
            </a:pPr>
            <a:r>
              <a:rPr sz="2500" spc="-10" dirty="0">
                <a:latin typeface="Times New Roman"/>
                <a:cs typeface="Times New Roman"/>
              </a:rPr>
              <a:t>Принципиально</a:t>
            </a:r>
            <a:r>
              <a:rPr sz="2500" spc="4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суть</a:t>
            </a:r>
            <a:r>
              <a:rPr sz="2500" spc="-25" dirty="0">
                <a:latin typeface="Times New Roman"/>
                <a:cs typeface="Times New Roman"/>
              </a:rPr>
              <a:t> </a:t>
            </a:r>
            <a:r>
              <a:rPr sz="2500" spc="-20" dirty="0">
                <a:latin typeface="Times New Roman"/>
                <a:cs typeface="Times New Roman"/>
              </a:rPr>
              <a:t>маркетингового</a:t>
            </a:r>
            <a:r>
              <a:rPr sz="2500" spc="2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анализа</a:t>
            </a:r>
            <a:r>
              <a:rPr sz="2500" spc="3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заключается </a:t>
            </a:r>
            <a:r>
              <a:rPr sz="2500" spc="-61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в</a:t>
            </a:r>
            <a:r>
              <a:rPr sz="2500" spc="-10" dirty="0">
                <a:latin typeface="Times New Roman"/>
                <a:cs typeface="Times New Roman"/>
              </a:rPr>
              <a:t> ответе</a:t>
            </a:r>
            <a:r>
              <a:rPr sz="2500" spc="-5" dirty="0">
                <a:latin typeface="Times New Roman"/>
                <a:cs typeface="Times New Roman"/>
              </a:rPr>
              <a:t> на </a:t>
            </a:r>
            <a:r>
              <a:rPr sz="2500" spc="-15" dirty="0">
                <a:latin typeface="Times New Roman"/>
                <a:cs typeface="Times New Roman"/>
              </a:rPr>
              <a:t>два</a:t>
            </a:r>
            <a:r>
              <a:rPr sz="2500" spc="-5" dirty="0">
                <a:latin typeface="Times New Roman"/>
                <a:cs typeface="Times New Roman"/>
              </a:rPr>
              <a:t> </a:t>
            </a:r>
            <a:r>
              <a:rPr sz="2500" spc="5" dirty="0">
                <a:latin typeface="Times New Roman"/>
                <a:cs typeface="Times New Roman"/>
              </a:rPr>
              <a:t>простых</a:t>
            </a:r>
            <a:r>
              <a:rPr sz="2500" spc="15" dirty="0">
                <a:latin typeface="Times New Roman"/>
                <a:cs typeface="Times New Roman"/>
              </a:rPr>
              <a:t> </a:t>
            </a:r>
            <a:r>
              <a:rPr sz="2500" spc="5" dirty="0">
                <a:latin typeface="Times New Roman"/>
                <a:cs typeface="Times New Roman"/>
              </a:rPr>
              <a:t>вопроса:</a:t>
            </a:r>
            <a:endParaRPr sz="2500">
              <a:latin typeface="Times New Roman"/>
              <a:cs typeface="Times New Roman"/>
            </a:endParaRPr>
          </a:p>
          <a:p>
            <a:pPr marL="674370" marR="322580" indent="-674370">
              <a:lnSpc>
                <a:spcPct val="100000"/>
              </a:lnSpc>
              <a:spcBef>
                <a:spcPts val="5"/>
              </a:spcBef>
              <a:buAutoNum type="arabicParenR"/>
              <a:tabLst>
                <a:tab pos="674370" algn="l"/>
              </a:tabLst>
            </a:pPr>
            <a:r>
              <a:rPr sz="2500" spc="10" dirty="0">
                <a:latin typeface="Times New Roman"/>
                <a:cs typeface="Times New Roman"/>
              </a:rPr>
              <a:t>есть</a:t>
            </a:r>
            <a:r>
              <a:rPr sz="2500" spc="-5" dirty="0">
                <a:latin typeface="Times New Roman"/>
                <a:cs typeface="Times New Roman"/>
              </a:rPr>
              <a:t> ли </a:t>
            </a:r>
            <a:r>
              <a:rPr sz="2500" spc="-10" dirty="0">
                <a:latin typeface="Times New Roman"/>
                <a:cs typeface="Times New Roman"/>
              </a:rPr>
              <a:t>возможность</a:t>
            </a:r>
            <a:r>
              <a:rPr sz="2500" spc="-5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Times New Roman"/>
                <a:cs typeface="Times New Roman"/>
              </a:rPr>
              <a:t>продать</a:t>
            </a:r>
            <a:r>
              <a:rPr sz="2500" spc="5" dirty="0">
                <a:latin typeface="Times New Roman"/>
                <a:cs typeface="Times New Roman"/>
              </a:rPr>
              <a:t> </a:t>
            </a:r>
            <a:r>
              <a:rPr sz="2500" spc="-40" dirty="0">
                <a:latin typeface="Times New Roman"/>
                <a:cs typeface="Times New Roman"/>
              </a:rPr>
              <a:t>продукт, </a:t>
            </a:r>
            <a:r>
              <a:rPr sz="2500" spc="-10" dirty="0">
                <a:latin typeface="Times New Roman"/>
                <a:cs typeface="Times New Roman"/>
              </a:rPr>
              <a:t>являющийся </a:t>
            </a:r>
            <a:r>
              <a:rPr sz="2500" spc="-610" dirty="0">
                <a:latin typeface="Times New Roman"/>
                <a:cs typeface="Times New Roman"/>
              </a:rPr>
              <a:t> </a:t>
            </a:r>
            <a:r>
              <a:rPr sz="2500" spc="-35" dirty="0">
                <a:latin typeface="Times New Roman"/>
                <a:cs typeface="Times New Roman"/>
              </a:rPr>
              <a:t>результатом </a:t>
            </a:r>
            <a:r>
              <a:rPr sz="2500" spc="-5" dirty="0">
                <a:latin typeface="Times New Roman"/>
                <a:cs typeface="Times New Roman"/>
              </a:rPr>
              <a:t>реализации</a:t>
            </a:r>
            <a:r>
              <a:rPr sz="2500" spc="3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проекта;</a:t>
            </a:r>
            <a:endParaRPr sz="2500">
              <a:latin typeface="Times New Roman"/>
              <a:cs typeface="Times New Roman"/>
            </a:endParaRPr>
          </a:p>
          <a:p>
            <a:pPr marL="454659" marR="443865" indent="91440">
              <a:lnSpc>
                <a:spcPct val="100000"/>
              </a:lnSpc>
              <a:buAutoNum type="arabicParenR"/>
              <a:tabLst>
                <a:tab pos="890905" algn="l"/>
              </a:tabLst>
            </a:pPr>
            <a:r>
              <a:rPr sz="2500" spc="-15" dirty="0">
                <a:latin typeface="Times New Roman"/>
                <a:cs typeface="Times New Roman"/>
              </a:rPr>
              <a:t>можно</a:t>
            </a:r>
            <a:r>
              <a:rPr sz="250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ли </a:t>
            </a:r>
            <a:r>
              <a:rPr sz="2500" spc="-10" dirty="0">
                <a:latin typeface="Times New Roman"/>
                <a:cs typeface="Times New Roman"/>
              </a:rPr>
              <a:t>получить </a:t>
            </a:r>
            <a:r>
              <a:rPr sz="2500" spc="-20" dirty="0">
                <a:latin typeface="Times New Roman"/>
                <a:cs typeface="Times New Roman"/>
              </a:rPr>
              <a:t>от</a:t>
            </a:r>
            <a:r>
              <a:rPr sz="2500" spc="-10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Times New Roman"/>
                <a:cs typeface="Times New Roman"/>
              </a:rPr>
              <a:t>этого</a:t>
            </a:r>
            <a:r>
              <a:rPr sz="2500" spc="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достаточный</a:t>
            </a:r>
            <a:r>
              <a:rPr sz="2500" spc="5" dirty="0">
                <a:latin typeface="Times New Roman"/>
                <a:cs typeface="Times New Roman"/>
              </a:rPr>
              <a:t> </a:t>
            </a:r>
            <a:r>
              <a:rPr sz="2500" spc="-20" dirty="0">
                <a:latin typeface="Times New Roman"/>
                <a:cs typeface="Times New Roman"/>
              </a:rPr>
              <a:t>объем </a:t>
            </a:r>
            <a:r>
              <a:rPr sz="2500" spc="-1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прибыли,</a:t>
            </a:r>
            <a:r>
              <a:rPr sz="2500" spc="10" dirty="0">
                <a:latin typeface="Times New Roman"/>
                <a:cs typeface="Times New Roman"/>
              </a:rPr>
              <a:t> </a:t>
            </a:r>
            <a:r>
              <a:rPr sz="2500" spc="-15" dirty="0">
                <a:latin typeface="Times New Roman"/>
                <a:cs typeface="Times New Roman"/>
              </a:rPr>
              <a:t>оправдывающий</a:t>
            </a:r>
            <a:r>
              <a:rPr sz="2500" spc="2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инвестиционный</a:t>
            </a:r>
            <a:r>
              <a:rPr sz="2500" spc="50" dirty="0">
                <a:latin typeface="Times New Roman"/>
                <a:cs typeface="Times New Roman"/>
              </a:rPr>
              <a:t> </a:t>
            </a:r>
            <a:r>
              <a:rPr sz="2500" spc="-35" dirty="0">
                <a:latin typeface="Times New Roman"/>
                <a:cs typeface="Times New Roman"/>
              </a:rPr>
              <a:t>проект.</a:t>
            </a:r>
            <a:endParaRPr sz="25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500" spc="-5" dirty="0">
                <a:latin typeface="Times New Roman"/>
                <a:cs typeface="Times New Roman"/>
              </a:rPr>
              <a:t>По </a:t>
            </a:r>
            <a:r>
              <a:rPr sz="2500" spc="-15" dirty="0">
                <a:latin typeface="Times New Roman"/>
                <a:cs typeface="Times New Roman"/>
              </a:rPr>
              <a:t>статистике</a:t>
            </a:r>
            <a:r>
              <a:rPr sz="2500" spc="2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последних</a:t>
            </a:r>
            <a:r>
              <a:rPr sz="2500" spc="4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лет</a:t>
            </a:r>
            <a:r>
              <a:rPr sz="2500" spc="25" dirty="0">
                <a:latin typeface="Times New Roman"/>
                <a:cs typeface="Times New Roman"/>
              </a:rPr>
              <a:t> </a:t>
            </a:r>
            <a:r>
              <a:rPr sz="2500" b="1" spc="-10" dirty="0">
                <a:latin typeface="Times New Roman"/>
                <a:cs typeface="Times New Roman"/>
              </a:rPr>
              <a:t>степень</a:t>
            </a:r>
            <a:r>
              <a:rPr sz="2500" b="1" spc="25" dirty="0">
                <a:latin typeface="Times New Roman"/>
                <a:cs typeface="Times New Roman"/>
              </a:rPr>
              <a:t> </a:t>
            </a:r>
            <a:r>
              <a:rPr sz="2500" b="1" spc="-10" dirty="0">
                <a:latin typeface="Times New Roman"/>
                <a:cs typeface="Times New Roman"/>
              </a:rPr>
              <a:t>разорения</a:t>
            </a:r>
            <a:endParaRPr sz="2500">
              <a:latin typeface="Times New Roman"/>
              <a:cs typeface="Times New Roman"/>
            </a:endParaRPr>
          </a:p>
          <a:p>
            <a:pPr marL="1905" algn="ctr">
              <a:lnSpc>
                <a:spcPct val="100000"/>
              </a:lnSpc>
              <a:tabLst>
                <a:tab pos="4006215" algn="l"/>
              </a:tabLst>
            </a:pPr>
            <a:r>
              <a:rPr sz="2500" spc="-10" dirty="0">
                <a:latin typeface="Times New Roman"/>
                <a:cs typeface="Times New Roman"/>
              </a:rPr>
              <a:t>отечественных</a:t>
            </a:r>
            <a:r>
              <a:rPr sz="2500" spc="4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предприятий	</a:t>
            </a:r>
            <a:r>
              <a:rPr sz="2500" b="1" spc="-20" dirty="0">
                <a:latin typeface="Times New Roman"/>
                <a:cs typeface="Times New Roman"/>
              </a:rPr>
              <a:t>около</a:t>
            </a:r>
            <a:r>
              <a:rPr sz="2500" b="1" spc="-30" dirty="0">
                <a:latin typeface="Times New Roman"/>
                <a:cs typeface="Times New Roman"/>
              </a:rPr>
              <a:t> </a:t>
            </a:r>
            <a:r>
              <a:rPr sz="2500" b="1" spc="-5" dirty="0">
                <a:latin typeface="Times New Roman"/>
                <a:cs typeface="Times New Roman"/>
              </a:rPr>
              <a:t>80</a:t>
            </a:r>
            <a:r>
              <a:rPr sz="2500" b="1" spc="-15" dirty="0">
                <a:latin typeface="Times New Roman"/>
                <a:cs typeface="Times New Roman"/>
              </a:rPr>
              <a:t> </a:t>
            </a:r>
            <a:r>
              <a:rPr sz="2500" b="1" spc="-10" dirty="0">
                <a:latin typeface="Times New Roman"/>
                <a:cs typeface="Times New Roman"/>
              </a:rPr>
              <a:t>%.</a:t>
            </a:r>
            <a:endParaRPr sz="2500">
              <a:latin typeface="Times New Roman"/>
              <a:cs typeface="Times New Roman"/>
            </a:endParaRPr>
          </a:p>
          <a:p>
            <a:pPr marL="620395" marR="610235" algn="ctr">
              <a:lnSpc>
                <a:spcPct val="100000"/>
              </a:lnSpc>
            </a:pPr>
            <a:r>
              <a:rPr sz="2500" spc="-10" dirty="0">
                <a:latin typeface="Times New Roman"/>
                <a:cs typeface="Times New Roman"/>
              </a:rPr>
              <a:t>Основная</a:t>
            </a:r>
            <a:r>
              <a:rPr sz="2500" spc="30" dirty="0">
                <a:latin typeface="Times New Roman"/>
                <a:cs typeface="Times New Roman"/>
              </a:rPr>
              <a:t> </a:t>
            </a:r>
            <a:r>
              <a:rPr sz="2500" b="1" spc="-10" dirty="0">
                <a:latin typeface="Times New Roman"/>
                <a:cs typeface="Times New Roman"/>
              </a:rPr>
              <a:t>причина</a:t>
            </a:r>
            <a:r>
              <a:rPr sz="2500" b="1" spc="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банкротств</a:t>
            </a:r>
            <a:r>
              <a:rPr sz="2500" spc="2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– </a:t>
            </a:r>
            <a:r>
              <a:rPr sz="2500" b="1" spc="-20" dirty="0">
                <a:latin typeface="Times New Roman"/>
                <a:cs typeface="Times New Roman"/>
              </a:rPr>
              <a:t>недостаточный </a:t>
            </a:r>
            <a:r>
              <a:rPr sz="2500" b="1" spc="-610" dirty="0">
                <a:latin typeface="Times New Roman"/>
                <a:cs typeface="Times New Roman"/>
              </a:rPr>
              <a:t> </a:t>
            </a:r>
            <a:r>
              <a:rPr sz="2500" b="1" spc="-40" dirty="0">
                <a:latin typeface="Times New Roman"/>
                <a:cs typeface="Times New Roman"/>
              </a:rPr>
              <a:t>маркетинг.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115A3620-9AA5-0540-4F4F-2B9387BFA713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1501" rIns="0" bIns="0" rtlCol="0">
            <a:spAutoFit/>
          </a:bodyPr>
          <a:lstStyle/>
          <a:p>
            <a:pPr marL="3228975" marR="5080" indent="-274383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Характеристика </a:t>
            </a:r>
            <a:r>
              <a:rPr spc="-20" dirty="0"/>
              <a:t>разделов </a:t>
            </a:r>
            <a:r>
              <a:rPr spc="-10" dirty="0"/>
              <a:t>проектного </a:t>
            </a:r>
            <a:r>
              <a:rPr spc="-785" dirty="0"/>
              <a:t> </a:t>
            </a:r>
            <a:r>
              <a:rPr dirty="0"/>
              <a:t>анализа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5531" y="1531747"/>
            <a:ext cx="7941945" cy="4843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95"/>
              </a:spcBef>
              <a:tabLst>
                <a:tab pos="2555875" algn="l"/>
              </a:tabLst>
            </a:pPr>
            <a:r>
              <a:rPr sz="2800" b="1" spc="-25" dirty="0">
                <a:latin typeface="Times New Roman"/>
                <a:cs typeface="Times New Roman"/>
              </a:rPr>
              <a:t>Коммерческий	</a:t>
            </a:r>
            <a:r>
              <a:rPr sz="2800" b="1" dirty="0">
                <a:latin typeface="Times New Roman"/>
                <a:cs typeface="Times New Roman"/>
              </a:rPr>
              <a:t>анализ</a:t>
            </a:r>
            <a:endParaRPr sz="2800">
              <a:latin typeface="Times New Roman"/>
              <a:cs typeface="Times New Roman"/>
            </a:endParaRPr>
          </a:p>
          <a:p>
            <a:pPr marL="193675" marR="186055" algn="ctr">
              <a:lnSpc>
                <a:spcPct val="100000"/>
              </a:lnSpc>
              <a:spcBef>
                <a:spcPts val="15"/>
              </a:spcBef>
            </a:pPr>
            <a:r>
              <a:rPr sz="2400" spc="-25" dirty="0">
                <a:latin typeface="Times New Roman"/>
                <a:cs typeface="Times New Roman"/>
              </a:rPr>
              <a:t>Так </a:t>
            </a:r>
            <a:r>
              <a:rPr sz="2400" spc="-15" dirty="0">
                <a:latin typeface="Times New Roman"/>
                <a:cs typeface="Times New Roman"/>
              </a:rPr>
              <a:t>как </a:t>
            </a:r>
            <a:r>
              <a:rPr sz="2400" spc="-5" dirty="0">
                <a:latin typeface="Times New Roman"/>
                <a:cs typeface="Times New Roman"/>
              </a:rPr>
              <a:t>проекты </a:t>
            </a:r>
            <a:r>
              <a:rPr sz="2400" dirty="0">
                <a:latin typeface="Times New Roman"/>
                <a:cs typeface="Times New Roman"/>
              </a:rPr>
              <a:t>осуществляются </a:t>
            </a:r>
            <a:r>
              <a:rPr sz="2400" spc="-5" dirty="0">
                <a:latin typeface="Times New Roman"/>
                <a:cs typeface="Times New Roman"/>
              </a:rPr>
              <a:t>при </a:t>
            </a:r>
            <a:r>
              <a:rPr sz="2400" spc="-20" dirty="0">
                <a:latin typeface="Times New Roman"/>
                <a:cs typeface="Times New Roman"/>
              </a:rPr>
              <a:t>уже </a:t>
            </a:r>
            <a:r>
              <a:rPr sz="2400" spc="-5" dirty="0">
                <a:latin typeface="Times New Roman"/>
                <a:cs typeface="Times New Roman"/>
              </a:rPr>
              <a:t>существующих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рынках,</a:t>
            </a:r>
            <a:r>
              <a:rPr sz="2400" dirty="0">
                <a:latin typeface="Times New Roman"/>
                <a:cs typeface="Times New Roman"/>
              </a:rPr>
              <a:t> в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проекте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должна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быть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приведена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их</a:t>
            </a:r>
            <a:endParaRPr sz="2400">
              <a:latin typeface="Times New Roman"/>
              <a:cs typeface="Times New Roman"/>
            </a:endParaRPr>
          </a:p>
          <a:p>
            <a:pPr marL="12065" marR="5080" indent="3175" algn="ctr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характеристика.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Маркетинговый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анализ</a:t>
            </a:r>
            <a:r>
              <a:rPr sz="2400" spc="-15" dirty="0">
                <a:latin typeface="Times New Roman"/>
                <a:cs typeface="Times New Roman"/>
              </a:rPr>
              <a:t> должен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также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включать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 </a:t>
            </a:r>
            <a:r>
              <a:rPr sz="2400" spc="-10" dirty="0">
                <a:latin typeface="Times New Roman"/>
                <a:cs typeface="Times New Roman"/>
              </a:rPr>
              <a:t>себя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анализ</a:t>
            </a:r>
            <a:r>
              <a:rPr sz="2400" spc="-5" dirty="0">
                <a:latin typeface="Times New Roman"/>
                <a:cs typeface="Times New Roman"/>
              </a:rPr>
              <a:t> потребителей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 </a:t>
            </a:r>
            <a:r>
              <a:rPr sz="2400" spc="-20" dirty="0">
                <a:latin typeface="Times New Roman"/>
                <a:cs typeface="Times New Roman"/>
              </a:rPr>
              <a:t>конкурентов.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Анализ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потребителей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должен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определить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потребительские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запросы,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потенциальные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сегменты </a:t>
            </a:r>
            <a:r>
              <a:rPr sz="2400" spc="-10" dirty="0">
                <a:latin typeface="Times New Roman"/>
                <a:cs typeface="Times New Roman"/>
              </a:rPr>
              <a:t>рынка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характер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процесса 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покупки.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Для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этого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разработчик проекта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должен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провести</a:t>
            </a:r>
            <a:endParaRPr sz="2400">
              <a:latin typeface="Times New Roman"/>
              <a:cs typeface="Times New Roman"/>
            </a:endParaRPr>
          </a:p>
          <a:p>
            <a:pPr marL="90170" marR="80010" indent="-1905" algn="ctr">
              <a:lnSpc>
                <a:spcPct val="100000"/>
              </a:lnSpc>
              <a:spcBef>
                <a:spcPts val="5"/>
              </a:spcBef>
            </a:pPr>
            <a:r>
              <a:rPr sz="2400" spc="5" dirty="0">
                <a:latin typeface="Times New Roman"/>
                <a:cs typeface="Times New Roman"/>
              </a:rPr>
              <a:t>детальное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исследование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рынка.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Кроме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того,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30" dirty="0">
                <a:latin typeface="Times New Roman"/>
                <a:cs typeface="Times New Roman"/>
              </a:rPr>
              <a:t>необходимо 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провести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анализ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основных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конкурентов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рамках рыночной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структуры </a:t>
            </a:r>
            <a:r>
              <a:rPr sz="2400" dirty="0">
                <a:latin typeface="Times New Roman"/>
                <a:cs typeface="Times New Roman"/>
              </a:rPr>
              <a:t>и </a:t>
            </a:r>
            <a:r>
              <a:rPr sz="2400" spc="-5" dirty="0">
                <a:latin typeface="Times New Roman"/>
                <a:cs typeface="Times New Roman"/>
              </a:rPr>
              <a:t>институциональных ограничений, на нее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влияющих.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На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основе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30" dirty="0">
                <a:latin typeface="Times New Roman"/>
                <a:cs typeface="Times New Roman"/>
              </a:rPr>
              <a:t>результатов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маркетингового</a:t>
            </a:r>
            <a:r>
              <a:rPr sz="2400" dirty="0">
                <a:latin typeface="Times New Roman"/>
                <a:cs typeface="Times New Roman"/>
              </a:rPr>
              <a:t> анализа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разрабатывается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маркетинговый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план.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49B8A53E-1DDF-1889-E421-FDDF60D61868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7963" y="711784"/>
            <a:ext cx="6987540" cy="1429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Характеристика </a:t>
            </a:r>
            <a:r>
              <a:rPr spc="-20" dirty="0"/>
              <a:t>разделов </a:t>
            </a:r>
            <a:r>
              <a:rPr spc="-10" dirty="0"/>
              <a:t>проектного </a:t>
            </a:r>
            <a:r>
              <a:rPr spc="-785" dirty="0"/>
              <a:t> </a:t>
            </a:r>
            <a:r>
              <a:rPr dirty="0"/>
              <a:t>анализа</a:t>
            </a:r>
          </a:p>
          <a:p>
            <a:pPr algn="ctr">
              <a:lnSpc>
                <a:spcPct val="100000"/>
              </a:lnSpc>
              <a:spcBef>
                <a:spcPts val="5"/>
              </a:spcBef>
              <a:tabLst>
                <a:tab pos="2552700" algn="l"/>
              </a:tabLst>
            </a:pPr>
            <a:r>
              <a:rPr sz="2800" spc="-25" dirty="0"/>
              <a:t>Коммерческий	</a:t>
            </a:r>
            <a:r>
              <a:rPr sz="2800" dirty="0"/>
              <a:t>анализ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234188" y="2543048"/>
            <a:ext cx="7976234" cy="34410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57885" marR="843280" indent="-1270" algn="ctr">
              <a:lnSpc>
                <a:spcPct val="100000"/>
              </a:lnSpc>
              <a:spcBef>
                <a:spcPts val="95"/>
              </a:spcBef>
            </a:pPr>
            <a:r>
              <a:rPr sz="2800" spc="-15" dirty="0">
                <a:latin typeface="Times New Roman"/>
                <a:cs typeface="Times New Roman"/>
              </a:rPr>
              <a:t>Маркетинговый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анализ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предусматривает 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прогнозирование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10" dirty="0">
                <a:latin typeface="Times New Roman"/>
                <a:cs typeface="Times New Roman"/>
              </a:rPr>
              <a:t>спроса.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При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разработке</a:t>
            </a:r>
            <a:endParaRPr sz="2800">
              <a:latin typeface="Times New Roman"/>
              <a:cs typeface="Times New Roman"/>
            </a:endParaRPr>
          </a:p>
          <a:p>
            <a:pPr marL="12700" marR="5080" algn="ctr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инвестиционного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проекта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Times New Roman"/>
                <a:cs typeface="Times New Roman"/>
              </a:rPr>
              <a:t>необходимо</a:t>
            </a:r>
            <a:r>
              <a:rPr sz="2800" spc="-5" dirty="0">
                <a:latin typeface="Times New Roman"/>
                <a:cs typeface="Times New Roman"/>
              </a:rPr>
              <a:t> определиться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с </a:t>
            </a:r>
            <a:r>
              <a:rPr sz="2800" spc="-10" dirty="0">
                <a:latin typeface="Times New Roman"/>
                <a:cs typeface="Times New Roman"/>
              </a:rPr>
              <a:t>точностью </a:t>
            </a:r>
            <a:r>
              <a:rPr sz="2800" spc="-5" dirty="0">
                <a:latin typeface="Times New Roman"/>
                <a:cs typeface="Times New Roman"/>
              </a:rPr>
              <a:t>прогноза, </a:t>
            </a:r>
            <a:r>
              <a:rPr sz="2800" spc="5" dirty="0">
                <a:latin typeface="Times New Roman"/>
                <a:cs typeface="Times New Roman"/>
              </a:rPr>
              <a:t>сопоставив </a:t>
            </a:r>
            <a:r>
              <a:rPr sz="2800" spc="-5" dirty="0">
                <a:latin typeface="Times New Roman"/>
                <a:cs typeface="Times New Roman"/>
              </a:rPr>
              <a:t>ее с </a:t>
            </a:r>
            <a:r>
              <a:rPr sz="2800" spc="-15" dirty="0">
                <a:latin typeface="Times New Roman"/>
                <a:cs typeface="Times New Roman"/>
              </a:rPr>
              <a:t>издержками 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достижения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желаемой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точности.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65" dirty="0">
                <a:latin typeface="Times New Roman"/>
                <a:cs typeface="Times New Roman"/>
              </a:rPr>
              <a:t>Хотя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процесс 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принятия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решений </a:t>
            </a:r>
            <a:r>
              <a:rPr sz="2800" dirty="0">
                <a:latin typeface="Times New Roman"/>
                <a:cs typeface="Times New Roman"/>
              </a:rPr>
              <a:t>осуществляется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в условиях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неопределенности, правильный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прогноз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Times New Roman"/>
                <a:cs typeface="Times New Roman"/>
              </a:rPr>
              <a:t>может</a:t>
            </a:r>
            <a:endParaRPr sz="28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2800" spc="-15" dirty="0">
                <a:latin typeface="Times New Roman"/>
                <a:cs typeface="Times New Roman"/>
              </a:rPr>
              <a:t>уменьшить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степень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этой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неопределенности.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E3FFE0D5-CBFF-2A20-5B68-3BA41A9E8DC8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7874" y="784351"/>
            <a:ext cx="6986270" cy="1428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Характеристика </a:t>
            </a:r>
            <a:r>
              <a:rPr spc="-20" dirty="0"/>
              <a:t>разделов </a:t>
            </a:r>
            <a:r>
              <a:rPr spc="-10" dirty="0"/>
              <a:t>проектного </a:t>
            </a:r>
            <a:r>
              <a:rPr spc="-785" dirty="0"/>
              <a:t> </a:t>
            </a:r>
            <a:r>
              <a:rPr spc="5" dirty="0"/>
              <a:t>анализа</a:t>
            </a:r>
          </a:p>
          <a:p>
            <a:pPr marL="1270" algn="ctr">
              <a:lnSpc>
                <a:spcPct val="100000"/>
              </a:lnSpc>
              <a:tabLst>
                <a:tab pos="2554605" algn="l"/>
              </a:tabLst>
            </a:pPr>
            <a:r>
              <a:rPr sz="2800" spc="-30" dirty="0"/>
              <a:t>Коммерческий	</a:t>
            </a:r>
            <a:r>
              <a:rPr sz="2800" dirty="0"/>
              <a:t>анализ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968146" y="2614929"/>
            <a:ext cx="7208520" cy="3013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02130" marR="5080" indent="-1790064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Основными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разделами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маркетингового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анализа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являются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четыре </a:t>
            </a:r>
            <a:r>
              <a:rPr sz="2800" spc="-25" dirty="0">
                <a:latin typeface="Times New Roman"/>
                <a:cs typeface="Times New Roman"/>
              </a:rPr>
              <a:t>блока:</a:t>
            </a:r>
            <a:endParaRPr sz="2800">
              <a:latin typeface="Times New Roman"/>
              <a:cs typeface="Times New Roman"/>
            </a:endParaRPr>
          </a:p>
          <a:p>
            <a:pPr marL="1351915" marR="1341120" indent="1141730">
              <a:lnSpc>
                <a:spcPct val="100000"/>
              </a:lnSpc>
              <a:spcBef>
                <a:spcPts val="5"/>
              </a:spcBef>
            </a:pPr>
            <a:r>
              <a:rPr sz="2800" b="1" i="1" spc="-5" dirty="0">
                <a:latin typeface="Times New Roman"/>
                <a:cs typeface="Times New Roman"/>
              </a:rPr>
              <a:t>анализ</a:t>
            </a:r>
            <a:r>
              <a:rPr sz="2800" b="1" i="1" spc="690" dirty="0">
                <a:latin typeface="Times New Roman"/>
                <a:cs typeface="Times New Roman"/>
              </a:rPr>
              <a:t> </a:t>
            </a:r>
            <a:r>
              <a:rPr sz="2800" b="1" i="1" spc="-20" dirty="0">
                <a:latin typeface="Times New Roman"/>
                <a:cs typeface="Times New Roman"/>
              </a:rPr>
              <a:t>рынка, </a:t>
            </a:r>
            <a:r>
              <a:rPr sz="2800" b="1" i="1" spc="-15" dirty="0">
                <a:latin typeface="Times New Roman"/>
                <a:cs typeface="Times New Roman"/>
              </a:rPr>
              <a:t> </a:t>
            </a:r>
            <a:r>
              <a:rPr sz="2800" b="1" i="1" spc="-5" dirty="0">
                <a:latin typeface="Times New Roman"/>
                <a:cs typeface="Times New Roman"/>
              </a:rPr>
              <a:t>анализ</a:t>
            </a:r>
            <a:r>
              <a:rPr sz="2800" b="1" i="1" spc="-40" dirty="0">
                <a:latin typeface="Times New Roman"/>
                <a:cs typeface="Times New Roman"/>
              </a:rPr>
              <a:t> </a:t>
            </a:r>
            <a:r>
              <a:rPr sz="2800" b="1" i="1" spc="-15" dirty="0">
                <a:latin typeface="Times New Roman"/>
                <a:cs typeface="Times New Roman"/>
              </a:rPr>
              <a:t>конкурентной</a:t>
            </a:r>
            <a:r>
              <a:rPr sz="2800" b="1" i="1" dirty="0">
                <a:latin typeface="Times New Roman"/>
                <a:cs typeface="Times New Roman"/>
              </a:rPr>
              <a:t> </a:t>
            </a:r>
            <a:r>
              <a:rPr sz="2800" b="1" i="1" spc="-15" dirty="0">
                <a:latin typeface="Times New Roman"/>
                <a:cs typeface="Times New Roman"/>
              </a:rPr>
              <a:t>среды,</a:t>
            </a:r>
            <a:endParaRPr sz="2800">
              <a:latin typeface="Times New Roman"/>
              <a:cs typeface="Times New Roman"/>
            </a:endParaRPr>
          </a:p>
          <a:p>
            <a:pPr marL="19685" marR="14604" algn="ctr">
              <a:lnSpc>
                <a:spcPct val="100000"/>
              </a:lnSpc>
            </a:pPr>
            <a:r>
              <a:rPr sz="2800" b="1" i="1" spc="-15" dirty="0">
                <a:latin typeface="Times New Roman"/>
                <a:cs typeface="Times New Roman"/>
              </a:rPr>
              <a:t>разработка маркетингового </a:t>
            </a:r>
            <a:r>
              <a:rPr sz="2800" b="1" i="1" spc="-5" dirty="0">
                <a:latin typeface="Times New Roman"/>
                <a:cs typeface="Times New Roman"/>
              </a:rPr>
              <a:t>плана </a:t>
            </a:r>
            <a:r>
              <a:rPr sz="2800" b="1" i="1" spc="-15" dirty="0">
                <a:latin typeface="Times New Roman"/>
                <a:cs typeface="Times New Roman"/>
              </a:rPr>
              <a:t>продукта, </a:t>
            </a:r>
            <a:r>
              <a:rPr sz="2800" b="1" i="1" spc="-685" dirty="0">
                <a:latin typeface="Times New Roman"/>
                <a:cs typeface="Times New Roman"/>
              </a:rPr>
              <a:t> </a:t>
            </a:r>
            <a:r>
              <a:rPr sz="2800" b="1" i="1" spc="-15" dirty="0">
                <a:latin typeface="Times New Roman"/>
                <a:cs typeface="Times New Roman"/>
              </a:rPr>
              <a:t>обеспечение</a:t>
            </a:r>
            <a:r>
              <a:rPr sz="2800" b="1" i="1" spc="15" dirty="0">
                <a:latin typeface="Times New Roman"/>
                <a:cs typeface="Times New Roman"/>
              </a:rPr>
              <a:t> </a:t>
            </a:r>
            <a:r>
              <a:rPr sz="2800" b="1" i="1" spc="-10" dirty="0">
                <a:latin typeface="Times New Roman"/>
                <a:cs typeface="Times New Roman"/>
              </a:rPr>
              <a:t>достоверности </a:t>
            </a:r>
            <a:r>
              <a:rPr sz="2800" b="1" i="1" spc="-15" dirty="0">
                <a:latin typeface="Times New Roman"/>
                <a:cs typeface="Times New Roman"/>
              </a:rPr>
              <a:t>информации</a:t>
            </a:r>
            <a:r>
              <a:rPr sz="2800" spc="-15" dirty="0">
                <a:latin typeface="Times New Roman"/>
                <a:cs typeface="Times New Roman"/>
              </a:rPr>
              <a:t>, 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используемой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для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предыдущих разделов.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F53E8497-1B1E-F80B-8E39-A48194306129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3833" y="927938"/>
            <a:ext cx="6337935" cy="12934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2900" spc="-5" dirty="0"/>
              <a:t>Характеристика </a:t>
            </a:r>
            <a:r>
              <a:rPr sz="2900" spc="-15" dirty="0"/>
              <a:t>разделов </a:t>
            </a:r>
            <a:r>
              <a:rPr sz="2900" spc="-10" dirty="0"/>
              <a:t>проектного </a:t>
            </a:r>
            <a:r>
              <a:rPr sz="2900" spc="-710" dirty="0"/>
              <a:t> </a:t>
            </a:r>
            <a:r>
              <a:rPr sz="2900" dirty="0"/>
              <a:t>анализа</a:t>
            </a:r>
            <a:endParaRPr sz="2900"/>
          </a:p>
          <a:p>
            <a:pPr algn="ctr">
              <a:lnSpc>
                <a:spcPct val="100000"/>
              </a:lnSpc>
              <a:spcBef>
                <a:spcPts val="20"/>
              </a:spcBef>
              <a:tabLst>
                <a:tab pos="2032635" algn="l"/>
              </a:tabLst>
            </a:pPr>
            <a:r>
              <a:rPr sz="2500" spc="-15" dirty="0"/>
              <a:t>Технический	</a:t>
            </a:r>
            <a:r>
              <a:rPr sz="2500" dirty="0"/>
              <a:t>анализ</a:t>
            </a:r>
            <a:endParaRPr sz="2500"/>
          </a:p>
        </p:txBody>
      </p:sp>
      <p:sp>
        <p:nvSpPr>
          <p:cNvPr id="3" name="object 3"/>
          <p:cNvSpPr txBox="1"/>
          <p:nvPr/>
        </p:nvSpPr>
        <p:spPr>
          <a:xfrm>
            <a:off x="501497" y="2638805"/>
            <a:ext cx="7131684" cy="3454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8270" marR="121285" algn="ctr">
              <a:lnSpc>
                <a:spcPct val="100000"/>
              </a:lnSpc>
              <a:spcBef>
                <a:spcPts val="95"/>
              </a:spcBef>
            </a:pPr>
            <a:r>
              <a:rPr sz="2500" spc="-5" dirty="0">
                <a:latin typeface="Times New Roman"/>
                <a:cs typeface="Times New Roman"/>
              </a:rPr>
              <a:t>К</a:t>
            </a:r>
            <a:r>
              <a:rPr sz="2500" spc="-10" dirty="0">
                <a:latin typeface="Times New Roman"/>
                <a:cs typeface="Times New Roman"/>
              </a:rPr>
              <a:t> </a:t>
            </a:r>
            <a:r>
              <a:rPr sz="2500" b="1" i="1" spc="-10" dirty="0">
                <a:latin typeface="Times New Roman"/>
                <a:cs typeface="Times New Roman"/>
              </a:rPr>
              <a:t>задачам</a:t>
            </a:r>
            <a:r>
              <a:rPr sz="2500" b="1" i="1" spc="-5" dirty="0">
                <a:latin typeface="Times New Roman"/>
                <a:cs typeface="Times New Roman"/>
              </a:rPr>
              <a:t> </a:t>
            </a:r>
            <a:r>
              <a:rPr sz="2500" spc="-20" dirty="0">
                <a:latin typeface="Times New Roman"/>
                <a:cs typeface="Times New Roman"/>
              </a:rPr>
              <a:t>технического</a:t>
            </a:r>
            <a:r>
              <a:rPr sz="2500" spc="5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анализа</a:t>
            </a:r>
            <a:r>
              <a:rPr sz="2500" spc="1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инвестиционного </a:t>
            </a:r>
            <a:r>
              <a:rPr sz="2500" spc="-61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проекта </a:t>
            </a:r>
            <a:r>
              <a:rPr sz="2500" dirty="0">
                <a:latin typeface="Times New Roman"/>
                <a:cs typeface="Times New Roman"/>
              </a:rPr>
              <a:t>относят:</a:t>
            </a:r>
            <a:endParaRPr sz="2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00">
              <a:latin typeface="Times New Roman"/>
              <a:cs typeface="Times New Roman"/>
            </a:endParaRPr>
          </a:p>
          <a:p>
            <a:pPr marL="102235" marR="95250" algn="ctr">
              <a:lnSpc>
                <a:spcPct val="100000"/>
              </a:lnSpc>
            </a:pPr>
            <a:r>
              <a:rPr sz="2500" spc="-5" dirty="0">
                <a:latin typeface="Times New Roman"/>
                <a:cs typeface="Times New Roman"/>
              </a:rPr>
              <a:t>* </a:t>
            </a:r>
            <a:r>
              <a:rPr sz="2500" spc="-10" dirty="0">
                <a:latin typeface="Times New Roman"/>
                <a:cs typeface="Times New Roman"/>
              </a:rPr>
              <a:t>определение</a:t>
            </a:r>
            <a:r>
              <a:rPr sz="2500" spc="65" dirty="0">
                <a:latin typeface="Times New Roman"/>
                <a:cs typeface="Times New Roman"/>
              </a:rPr>
              <a:t> </a:t>
            </a:r>
            <a:r>
              <a:rPr sz="2500" spc="-15" dirty="0">
                <a:latin typeface="Times New Roman"/>
                <a:cs typeface="Times New Roman"/>
              </a:rPr>
              <a:t>технологий,</a:t>
            </a:r>
            <a:r>
              <a:rPr sz="2500" spc="30" dirty="0">
                <a:latin typeface="Times New Roman"/>
                <a:cs typeface="Times New Roman"/>
              </a:rPr>
              <a:t> </a:t>
            </a:r>
            <a:r>
              <a:rPr sz="2500" spc="-15" dirty="0">
                <a:latin typeface="Times New Roman"/>
                <a:cs typeface="Times New Roman"/>
              </a:rPr>
              <a:t>наиболее</a:t>
            </a:r>
            <a:r>
              <a:rPr sz="2500" spc="35" dirty="0">
                <a:latin typeface="Times New Roman"/>
                <a:cs typeface="Times New Roman"/>
              </a:rPr>
              <a:t> </a:t>
            </a:r>
            <a:r>
              <a:rPr sz="2500" spc="-30" dirty="0">
                <a:latin typeface="Times New Roman"/>
                <a:cs typeface="Times New Roman"/>
              </a:rPr>
              <a:t>подходящих</a:t>
            </a:r>
            <a:r>
              <a:rPr sz="2500" spc="2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с </a:t>
            </a:r>
            <a:r>
              <a:rPr sz="2500" spc="-610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Times New Roman"/>
                <a:cs typeface="Times New Roman"/>
              </a:rPr>
              <a:t>точки</a:t>
            </a:r>
            <a:r>
              <a:rPr sz="2500" spc="-1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зрения</a:t>
            </a:r>
            <a:r>
              <a:rPr sz="2500" spc="2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целей</a:t>
            </a:r>
            <a:r>
              <a:rPr sz="2500" spc="2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проекта;</a:t>
            </a:r>
            <a:endParaRPr sz="2500">
              <a:latin typeface="Times New Roman"/>
              <a:cs typeface="Times New Roman"/>
            </a:endParaRPr>
          </a:p>
          <a:p>
            <a:pPr marL="12700" marR="5080" algn="ctr">
              <a:lnSpc>
                <a:spcPct val="100000"/>
              </a:lnSpc>
            </a:pPr>
            <a:r>
              <a:rPr sz="2500" spc="-5" dirty="0">
                <a:latin typeface="Times New Roman"/>
                <a:cs typeface="Times New Roman"/>
              </a:rPr>
              <a:t>*</a:t>
            </a:r>
            <a:r>
              <a:rPr sz="2500" spc="-1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анализ</a:t>
            </a:r>
            <a:r>
              <a:rPr sz="2500" spc="20" dirty="0">
                <a:latin typeface="Times New Roman"/>
                <a:cs typeface="Times New Roman"/>
              </a:rPr>
              <a:t> </a:t>
            </a:r>
            <a:r>
              <a:rPr sz="2500" spc="5" dirty="0">
                <a:latin typeface="Times New Roman"/>
                <a:cs typeface="Times New Roman"/>
              </a:rPr>
              <a:t>местных </a:t>
            </a:r>
            <a:r>
              <a:rPr sz="2500" dirty="0">
                <a:latin typeface="Times New Roman"/>
                <a:cs typeface="Times New Roman"/>
              </a:rPr>
              <a:t>условий,</a:t>
            </a:r>
            <a:r>
              <a:rPr sz="2500" spc="-2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в</a:t>
            </a:r>
            <a:r>
              <a:rPr sz="2500" spc="-15" dirty="0">
                <a:latin typeface="Times New Roman"/>
                <a:cs typeface="Times New Roman"/>
              </a:rPr>
              <a:t> </a:t>
            </a:r>
            <a:r>
              <a:rPr sz="2500" spc="-35" dirty="0">
                <a:latin typeface="Times New Roman"/>
                <a:cs typeface="Times New Roman"/>
              </a:rPr>
              <a:t>том</a:t>
            </a:r>
            <a:r>
              <a:rPr sz="2500" spc="-1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числе</a:t>
            </a:r>
            <a:r>
              <a:rPr sz="2500" spc="20" dirty="0">
                <a:latin typeface="Times New Roman"/>
                <a:cs typeface="Times New Roman"/>
              </a:rPr>
              <a:t> </a:t>
            </a:r>
            <a:r>
              <a:rPr sz="2500" spc="5" dirty="0">
                <a:latin typeface="Times New Roman"/>
                <a:cs typeface="Times New Roman"/>
              </a:rPr>
              <a:t>доступности </a:t>
            </a:r>
            <a:r>
              <a:rPr sz="2500" spc="-61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и</a:t>
            </a:r>
            <a:r>
              <a:rPr sz="250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стоимости</a:t>
            </a:r>
            <a:r>
              <a:rPr sz="2500" spc="1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сырья,</a:t>
            </a:r>
            <a:r>
              <a:rPr sz="2500" spc="1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энергии,</a:t>
            </a:r>
            <a:r>
              <a:rPr sz="2500" spc="30" dirty="0">
                <a:latin typeface="Times New Roman"/>
                <a:cs typeface="Times New Roman"/>
              </a:rPr>
              <a:t> </a:t>
            </a:r>
            <a:r>
              <a:rPr sz="2500" spc="-15" dirty="0">
                <a:latin typeface="Times New Roman"/>
                <a:cs typeface="Times New Roman"/>
              </a:rPr>
              <a:t>рабочей</a:t>
            </a:r>
            <a:r>
              <a:rPr sz="2500" spc="1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силы;</a:t>
            </a:r>
            <a:endParaRPr sz="2500">
              <a:latin typeface="Times New Roman"/>
              <a:cs typeface="Times New Roman"/>
            </a:endParaRPr>
          </a:p>
          <a:p>
            <a:pPr marL="133985" marR="127635" algn="ctr">
              <a:lnSpc>
                <a:spcPct val="100000"/>
              </a:lnSpc>
            </a:pPr>
            <a:r>
              <a:rPr sz="2500" spc="-5" dirty="0">
                <a:latin typeface="Times New Roman"/>
                <a:cs typeface="Times New Roman"/>
              </a:rPr>
              <a:t>* </a:t>
            </a:r>
            <a:r>
              <a:rPr sz="2500" spc="-15" dirty="0">
                <a:latin typeface="Times New Roman"/>
                <a:cs typeface="Times New Roman"/>
              </a:rPr>
              <a:t>проверку</a:t>
            </a:r>
            <a:r>
              <a:rPr sz="2500" spc="2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наличия</a:t>
            </a:r>
            <a:r>
              <a:rPr sz="2500" spc="2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потенциальных</a:t>
            </a:r>
            <a:r>
              <a:rPr sz="2500" spc="4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возможностей </a:t>
            </a:r>
            <a:r>
              <a:rPr sz="2500" spc="-610" dirty="0">
                <a:latin typeface="Times New Roman"/>
                <a:cs typeface="Times New Roman"/>
              </a:rPr>
              <a:t> </a:t>
            </a:r>
            <a:r>
              <a:rPr sz="2500" spc="-15" dirty="0">
                <a:latin typeface="Times New Roman"/>
                <a:cs typeface="Times New Roman"/>
              </a:rPr>
              <a:t>планирования</a:t>
            </a:r>
            <a:r>
              <a:rPr sz="2500" spc="3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и</a:t>
            </a:r>
            <a:r>
              <a:rPr sz="2500" dirty="0">
                <a:latin typeface="Times New Roman"/>
                <a:cs typeface="Times New Roman"/>
              </a:rPr>
              <a:t> осуществления</a:t>
            </a:r>
            <a:r>
              <a:rPr sz="2500" spc="2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проекта.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188573DA-C1A5-08F2-A775-86F2D47C9F3E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1252" y="640207"/>
            <a:ext cx="6327775" cy="12934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2900" spc="-10" dirty="0"/>
              <a:t>Характеристика </a:t>
            </a:r>
            <a:r>
              <a:rPr sz="2900" spc="-20" dirty="0"/>
              <a:t>разделов </a:t>
            </a:r>
            <a:r>
              <a:rPr sz="2900" spc="-10" dirty="0"/>
              <a:t>проектного </a:t>
            </a:r>
            <a:r>
              <a:rPr sz="2900" spc="-710" dirty="0"/>
              <a:t> </a:t>
            </a:r>
            <a:r>
              <a:rPr sz="2900" dirty="0"/>
              <a:t>анализа</a:t>
            </a:r>
            <a:endParaRPr sz="2900"/>
          </a:p>
          <a:p>
            <a:pPr algn="ctr">
              <a:lnSpc>
                <a:spcPct val="100000"/>
              </a:lnSpc>
              <a:spcBef>
                <a:spcPts val="15"/>
              </a:spcBef>
              <a:tabLst>
                <a:tab pos="2029460" algn="l"/>
              </a:tabLst>
            </a:pPr>
            <a:r>
              <a:rPr sz="2500" spc="-15" dirty="0"/>
              <a:t>Технический	</a:t>
            </a:r>
            <a:r>
              <a:rPr sz="2500" spc="-5" dirty="0"/>
              <a:t>анализ</a:t>
            </a:r>
            <a:endParaRPr sz="2500"/>
          </a:p>
        </p:txBody>
      </p:sp>
      <p:sp>
        <p:nvSpPr>
          <p:cNvPr id="3" name="object 3"/>
          <p:cNvSpPr txBox="1"/>
          <p:nvPr/>
        </p:nvSpPr>
        <p:spPr>
          <a:xfrm>
            <a:off x="441756" y="2289124"/>
            <a:ext cx="7406640" cy="3836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95"/>
              </a:spcBef>
            </a:pPr>
            <a:r>
              <a:rPr sz="2500" spc="-15" dirty="0">
                <a:latin typeface="Times New Roman"/>
                <a:cs typeface="Times New Roman"/>
              </a:rPr>
              <a:t>Технический</a:t>
            </a:r>
            <a:r>
              <a:rPr sz="2500" spc="5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анализ</a:t>
            </a:r>
            <a:r>
              <a:rPr sz="2500" spc="3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проводится</a:t>
            </a:r>
            <a:r>
              <a:rPr sz="2500" spc="1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группой собственных </a:t>
            </a:r>
            <a:r>
              <a:rPr sz="2500" spc="-610" dirty="0">
                <a:latin typeface="Times New Roman"/>
                <a:cs typeface="Times New Roman"/>
              </a:rPr>
              <a:t> </a:t>
            </a:r>
            <a:r>
              <a:rPr sz="2500" spc="-20" dirty="0">
                <a:latin typeface="Times New Roman"/>
                <a:cs typeface="Times New Roman"/>
              </a:rPr>
              <a:t>экспертов</a:t>
            </a:r>
            <a:r>
              <a:rPr sz="2500" spc="2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предприятия</a:t>
            </a:r>
            <a:r>
              <a:rPr sz="2500" spc="3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с</a:t>
            </a:r>
            <a:r>
              <a:rPr sz="2500" spc="-10" dirty="0">
                <a:latin typeface="Times New Roman"/>
                <a:cs typeface="Times New Roman"/>
              </a:rPr>
              <a:t> </a:t>
            </a:r>
            <a:r>
              <a:rPr sz="2500" spc="-15" dirty="0">
                <a:latin typeface="Times New Roman"/>
                <a:cs typeface="Times New Roman"/>
              </a:rPr>
              <a:t>возможным</a:t>
            </a:r>
            <a:r>
              <a:rPr sz="2500" spc="5" dirty="0">
                <a:latin typeface="Times New Roman"/>
                <a:cs typeface="Times New Roman"/>
              </a:rPr>
              <a:t> </a:t>
            </a:r>
            <a:r>
              <a:rPr sz="2500" spc="-15" dirty="0">
                <a:latin typeface="Times New Roman"/>
                <a:cs typeface="Times New Roman"/>
              </a:rPr>
              <a:t>привлечением </a:t>
            </a:r>
            <a:r>
              <a:rPr sz="2500" spc="-1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узких</a:t>
            </a:r>
            <a:r>
              <a:rPr sz="2500" spc="-4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специалистов.</a:t>
            </a:r>
            <a:r>
              <a:rPr sz="2500" spc="5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Стандартная</a:t>
            </a:r>
            <a:r>
              <a:rPr sz="2500" spc="1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процедура</a:t>
            </a:r>
            <a:endParaRPr sz="2500">
              <a:latin typeface="Times New Roman"/>
              <a:cs typeface="Times New Roman"/>
            </a:endParaRPr>
          </a:p>
          <a:p>
            <a:pPr marL="769620" marR="762635" algn="ctr">
              <a:lnSpc>
                <a:spcPct val="100000"/>
              </a:lnSpc>
              <a:spcBef>
                <a:spcPts val="5"/>
              </a:spcBef>
            </a:pPr>
            <a:r>
              <a:rPr sz="2500" spc="-20" dirty="0">
                <a:latin typeface="Times New Roman"/>
                <a:cs typeface="Times New Roman"/>
              </a:rPr>
              <a:t>технического</a:t>
            </a:r>
            <a:r>
              <a:rPr sz="2500" spc="4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анализа</a:t>
            </a:r>
            <a:r>
              <a:rPr sz="2500" spc="20" dirty="0">
                <a:latin typeface="Times New Roman"/>
                <a:cs typeface="Times New Roman"/>
              </a:rPr>
              <a:t> </a:t>
            </a:r>
            <a:r>
              <a:rPr sz="2500" spc="-15" dirty="0">
                <a:latin typeface="Times New Roman"/>
                <a:cs typeface="Times New Roman"/>
              </a:rPr>
              <a:t>начинается</a:t>
            </a:r>
            <a:r>
              <a:rPr sz="2500" spc="2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с анализа </a:t>
            </a:r>
            <a:r>
              <a:rPr sz="2500" spc="-61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собственных</a:t>
            </a:r>
            <a:r>
              <a:rPr sz="2500" spc="2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существующих</a:t>
            </a:r>
            <a:r>
              <a:rPr sz="2500" spc="-15" dirty="0">
                <a:latin typeface="Times New Roman"/>
                <a:cs typeface="Times New Roman"/>
              </a:rPr>
              <a:t> технологий.</a:t>
            </a:r>
            <a:endParaRPr sz="2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00">
              <a:latin typeface="Times New Roman"/>
              <a:cs typeface="Times New Roman"/>
            </a:endParaRPr>
          </a:p>
          <a:p>
            <a:pPr marL="429895" marR="421640" indent="-2540" algn="ctr">
              <a:lnSpc>
                <a:spcPct val="100000"/>
              </a:lnSpc>
            </a:pPr>
            <a:r>
              <a:rPr sz="2500" spc="-10" dirty="0">
                <a:latin typeface="Times New Roman"/>
                <a:cs typeface="Times New Roman"/>
              </a:rPr>
              <a:t>Правило</a:t>
            </a:r>
            <a:r>
              <a:rPr sz="2500" spc="2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выбора</a:t>
            </a:r>
            <a:r>
              <a:rPr sz="2500" spc="10" dirty="0">
                <a:latin typeface="Times New Roman"/>
                <a:cs typeface="Times New Roman"/>
              </a:rPr>
              <a:t> </a:t>
            </a:r>
            <a:r>
              <a:rPr sz="2500" spc="-15" dirty="0">
                <a:latin typeface="Times New Roman"/>
                <a:cs typeface="Times New Roman"/>
              </a:rPr>
              <a:t>технологии</a:t>
            </a:r>
            <a:r>
              <a:rPr sz="2500" spc="25" dirty="0">
                <a:latin typeface="Times New Roman"/>
                <a:cs typeface="Times New Roman"/>
              </a:rPr>
              <a:t> </a:t>
            </a:r>
            <a:r>
              <a:rPr sz="2500" spc="-15" dirty="0">
                <a:latin typeface="Times New Roman"/>
                <a:cs typeface="Times New Roman"/>
              </a:rPr>
              <a:t>предусматривает </a:t>
            </a:r>
            <a:r>
              <a:rPr sz="2500" spc="-10" dirty="0">
                <a:latin typeface="Times New Roman"/>
                <a:cs typeface="Times New Roman"/>
              </a:rPr>
              <a:t> </a:t>
            </a:r>
            <a:r>
              <a:rPr sz="2500" spc="-30" dirty="0">
                <a:latin typeface="Times New Roman"/>
                <a:cs typeface="Times New Roman"/>
              </a:rPr>
              <a:t>комплексный</a:t>
            </a:r>
            <a:r>
              <a:rPr sz="2500" spc="3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анализ</a:t>
            </a:r>
            <a:r>
              <a:rPr sz="2500" spc="30" dirty="0">
                <a:latin typeface="Times New Roman"/>
                <a:cs typeface="Times New Roman"/>
              </a:rPr>
              <a:t> </a:t>
            </a:r>
            <a:r>
              <a:rPr sz="2500" spc="-30" dirty="0">
                <a:latin typeface="Times New Roman"/>
                <a:cs typeface="Times New Roman"/>
              </a:rPr>
              <a:t>некоторых</a:t>
            </a:r>
            <a:r>
              <a:rPr sz="2500" spc="20" dirty="0">
                <a:latin typeface="Times New Roman"/>
                <a:cs typeface="Times New Roman"/>
              </a:rPr>
              <a:t> </a:t>
            </a:r>
            <a:r>
              <a:rPr sz="2500" spc="-15" dirty="0">
                <a:latin typeface="Times New Roman"/>
                <a:cs typeface="Times New Roman"/>
              </a:rPr>
              <a:t>альтернативных</a:t>
            </a:r>
            <a:endParaRPr sz="2500">
              <a:latin typeface="Times New Roman"/>
              <a:cs typeface="Times New Roman"/>
            </a:endParaRPr>
          </a:p>
          <a:p>
            <a:pPr marL="152400" marR="146050" algn="ctr">
              <a:lnSpc>
                <a:spcPct val="100000"/>
              </a:lnSpc>
            </a:pPr>
            <a:r>
              <a:rPr sz="2500" spc="-15" dirty="0">
                <a:latin typeface="Times New Roman"/>
                <a:cs typeface="Times New Roman"/>
              </a:rPr>
              <a:t>технологий</a:t>
            </a:r>
            <a:r>
              <a:rPr sz="2500" spc="2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и</a:t>
            </a:r>
            <a:r>
              <a:rPr sz="250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выбор </a:t>
            </a:r>
            <a:r>
              <a:rPr sz="2500" spc="-10" dirty="0">
                <a:latin typeface="Times New Roman"/>
                <a:cs typeface="Times New Roman"/>
              </a:rPr>
              <a:t>наилучшего</a:t>
            </a:r>
            <a:r>
              <a:rPr sz="2500" spc="1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варианта</a:t>
            </a:r>
            <a:r>
              <a:rPr sz="2500" spc="1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на</a:t>
            </a:r>
            <a:r>
              <a:rPr sz="2500" spc="1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основе </a:t>
            </a:r>
            <a:r>
              <a:rPr sz="2500" spc="-610" dirty="0">
                <a:latin typeface="Times New Roman"/>
                <a:cs typeface="Times New Roman"/>
              </a:rPr>
              <a:t> </a:t>
            </a:r>
            <a:r>
              <a:rPr sz="2500" spc="-30" dirty="0">
                <a:latin typeface="Times New Roman"/>
                <a:cs typeface="Times New Roman"/>
              </a:rPr>
              <a:t>какого-либо</a:t>
            </a:r>
            <a:r>
              <a:rPr sz="2500" spc="40" dirty="0">
                <a:latin typeface="Times New Roman"/>
                <a:cs typeface="Times New Roman"/>
              </a:rPr>
              <a:t> </a:t>
            </a:r>
            <a:r>
              <a:rPr sz="2500" spc="-15" dirty="0">
                <a:latin typeface="Times New Roman"/>
                <a:cs typeface="Times New Roman"/>
              </a:rPr>
              <a:t>агрегированного</a:t>
            </a:r>
            <a:r>
              <a:rPr sz="2500" spc="5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критерия.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C552BE82-660D-E0F4-286F-624AE31458C1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5848" y="711784"/>
            <a:ext cx="7755890" cy="8515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2900" spc="-10" dirty="0"/>
              <a:t>Характеристика</a:t>
            </a:r>
            <a:r>
              <a:rPr sz="2900" dirty="0"/>
              <a:t> </a:t>
            </a:r>
            <a:r>
              <a:rPr sz="2900" spc="-20" dirty="0"/>
              <a:t>разделов</a:t>
            </a:r>
            <a:r>
              <a:rPr sz="2900" spc="-25" dirty="0"/>
              <a:t> </a:t>
            </a:r>
            <a:r>
              <a:rPr sz="2900" spc="-10" dirty="0"/>
              <a:t>проектного</a:t>
            </a:r>
            <a:r>
              <a:rPr sz="2900" spc="5" dirty="0"/>
              <a:t> </a:t>
            </a:r>
            <a:r>
              <a:rPr sz="2900" dirty="0"/>
              <a:t>анализа</a:t>
            </a:r>
            <a:endParaRPr sz="2900"/>
          </a:p>
          <a:p>
            <a:pPr algn="ctr">
              <a:lnSpc>
                <a:spcPct val="100000"/>
              </a:lnSpc>
              <a:spcBef>
                <a:spcPts val="20"/>
              </a:spcBef>
              <a:tabLst>
                <a:tab pos="2030095" algn="l"/>
              </a:tabLst>
            </a:pPr>
            <a:r>
              <a:rPr sz="2500" spc="-15" dirty="0"/>
              <a:t>Технический	</a:t>
            </a:r>
            <a:r>
              <a:rPr sz="2500" spc="-5" dirty="0"/>
              <a:t>анализ</a:t>
            </a:r>
            <a:endParaRPr sz="2500"/>
          </a:p>
        </p:txBody>
      </p:sp>
      <p:sp>
        <p:nvSpPr>
          <p:cNvPr id="3" name="object 3"/>
          <p:cNvSpPr txBox="1"/>
          <p:nvPr/>
        </p:nvSpPr>
        <p:spPr>
          <a:xfrm>
            <a:off x="277164" y="1921001"/>
            <a:ext cx="8034655" cy="3714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95"/>
              </a:spcBef>
            </a:pPr>
            <a:r>
              <a:rPr sz="2200" b="1" spc="-15" dirty="0">
                <a:latin typeface="Times New Roman"/>
                <a:cs typeface="Times New Roman"/>
              </a:rPr>
              <a:t>Ключевые</a:t>
            </a:r>
            <a:r>
              <a:rPr sz="2200" b="1" spc="-10" dirty="0">
                <a:latin typeface="Times New Roman"/>
                <a:cs typeface="Times New Roman"/>
              </a:rPr>
              <a:t> факторы</a:t>
            </a:r>
            <a:r>
              <a:rPr sz="2200" b="1" spc="10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выбора</a:t>
            </a:r>
            <a:r>
              <a:rPr sz="2200" b="1" spc="-20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среди</a:t>
            </a:r>
            <a:r>
              <a:rPr sz="2200" b="1" spc="-5" dirty="0">
                <a:latin typeface="Times New Roman"/>
                <a:cs typeface="Times New Roman"/>
              </a:rPr>
              <a:t> </a:t>
            </a:r>
            <a:r>
              <a:rPr sz="2200" b="1" spc="-15" dirty="0">
                <a:latin typeface="Times New Roman"/>
                <a:cs typeface="Times New Roman"/>
              </a:rPr>
              <a:t>альтернативных</a:t>
            </a:r>
            <a:r>
              <a:rPr sz="2200" b="1" dirty="0">
                <a:latin typeface="Times New Roman"/>
                <a:cs typeface="Times New Roman"/>
              </a:rPr>
              <a:t> </a:t>
            </a:r>
            <a:r>
              <a:rPr sz="2200" b="1" spc="-15" dirty="0">
                <a:latin typeface="Times New Roman"/>
                <a:cs typeface="Times New Roman"/>
              </a:rPr>
              <a:t>технологий </a:t>
            </a:r>
            <a:r>
              <a:rPr sz="2200" b="1" spc="-535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сводятся</a:t>
            </a:r>
            <a:r>
              <a:rPr sz="2200" b="1" spc="30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к</a:t>
            </a:r>
            <a:r>
              <a:rPr sz="2200" b="1" spc="20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анализу</a:t>
            </a:r>
            <a:r>
              <a:rPr sz="2200" b="1" spc="25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девяти</a:t>
            </a:r>
            <a:r>
              <a:rPr sz="2200" b="1" spc="25" dirty="0">
                <a:latin typeface="Times New Roman"/>
                <a:cs typeface="Times New Roman"/>
              </a:rPr>
              <a:t> </a:t>
            </a:r>
            <a:r>
              <a:rPr sz="2200" b="1" spc="-20" dirty="0">
                <a:latin typeface="Times New Roman"/>
                <a:cs typeface="Times New Roman"/>
              </a:rPr>
              <a:t>аспектов</a:t>
            </a:r>
            <a:r>
              <a:rPr sz="2200" b="1" spc="45" dirty="0">
                <a:latin typeface="Times New Roman"/>
                <a:cs typeface="Times New Roman"/>
              </a:rPr>
              <a:t> </a:t>
            </a:r>
            <a:r>
              <a:rPr sz="2200" b="1" spc="-15" dirty="0">
                <a:latin typeface="Times New Roman"/>
                <a:cs typeface="Times New Roman"/>
              </a:rPr>
              <a:t>использования </a:t>
            </a:r>
            <a:r>
              <a:rPr sz="2200" b="1" spc="-10" dirty="0">
                <a:latin typeface="Times New Roman"/>
                <a:cs typeface="Times New Roman"/>
              </a:rPr>
              <a:t> </a:t>
            </a:r>
            <a:r>
              <a:rPr sz="2200" b="1" spc="-15" dirty="0">
                <a:latin typeface="Times New Roman"/>
                <a:cs typeface="Times New Roman"/>
              </a:rPr>
              <a:t>технологий:</a:t>
            </a:r>
            <a:endParaRPr sz="2200">
              <a:latin typeface="Times New Roman"/>
              <a:cs typeface="Times New Roman"/>
            </a:endParaRPr>
          </a:p>
          <a:p>
            <a:pPr marL="720090" marR="373380" indent="-328295">
              <a:lnSpc>
                <a:spcPct val="100000"/>
              </a:lnSpc>
              <a:buAutoNum type="arabicParenR"/>
              <a:tabLst>
                <a:tab pos="695960" algn="l"/>
              </a:tabLst>
            </a:pPr>
            <a:r>
              <a:rPr sz="2200" spc="-5" dirty="0">
                <a:latin typeface="Times New Roman"/>
                <a:cs typeface="Times New Roman"/>
              </a:rPr>
              <a:t>прежнее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использование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выбранных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технологий</a:t>
            </a:r>
            <a:r>
              <a:rPr sz="2200" spc="-5" dirty="0">
                <a:latin typeface="Times New Roman"/>
                <a:cs typeface="Times New Roman"/>
              </a:rPr>
              <a:t> в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сходных </a:t>
            </a:r>
            <a:r>
              <a:rPr sz="2200" spc="-53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масштабах</a:t>
            </a:r>
            <a:r>
              <a:rPr sz="2200" spc="2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(масштабы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могут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быть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30" dirty="0">
                <a:latin typeface="Times New Roman"/>
                <a:cs typeface="Times New Roman"/>
              </a:rPr>
              <a:t>слишком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велики</a:t>
            </a:r>
            <a:r>
              <a:rPr sz="2200" spc="2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для</a:t>
            </a:r>
            <a:endParaRPr sz="2200">
              <a:latin typeface="Times New Roman"/>
              <a:cs typeface="Times New Roman"/>
            </a:endParaRPr>
          </a:p>
          <a:p>
            <a:pPr marL="2795905">
              <a:lnSpc>
                <a:spcPct val="100000"/>
              </a:lnSpc>
            </a:pPr>
            <a:r>
              <a:rPr sz="2200" spc="-20" dirty="0">
                <a:latin typeface="Times New Roman"/>
                <a:cs typeface="Times New Roman"/>
              </a:rPr>
              <a:t>конкретного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рынка);</a:t>
            </a:r>
            <a:endParaRPr sz="2200">
              <a:latin typeface="Times New Roman"/>
              <a:cs typeface="Times New Roman"/>
            </a:endParaRPr>
          </a:p>
          <a:p>
            <a:pPr marL="321945" marR="13970" indent="-321945">
              <a:lnSpc>
                <a:spcPct val="100000"/>
              </a:lnSpc>
              <a:spcBef>
                <a:spcPts val="5"/>
              </a:spcBef>
              <a:buAutoNum type="arabicParenR" startAt="2"/>
              <a:tabLst>
                <a:tab pos="321945" algn="l"/>
              </a:tabLst>
            </a:pPr>
            <a:r>
              <a:rPr sz="2200" spc="5" dirty="0">
                <a:latin typeface="Times New Roman"/>
                <a:cs typeface="Times New Roman"/>
              </a:rPr>
              <a:t>доступность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сырья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35" dirty="0">
                <a:latin typeface="Times New Roman"/>
                <a:cs typeface="Times New Roman"/>
              </a:rPr>
              <a:t>(сколько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потенциальных</a:t>
            </a:r>
            <a:r>
              <a:rPr sz="2200" spc="-10" dirty="0">
                <a:latin typeface="Times New Roman"/>
                <a:cs typeface="Times New Roman"/>
              </a:rPr>
              <a:t> поставщиков,</a:t>
            </a:r>
            <a:r>
              <a:rPr sz="2200" spc="3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какие </a:t>
            </a:r>
            <a:r>
              <a:rPr sz="2200" spc="-53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их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производственные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мощности,</a:t>
            </a:r>
            <a:r>
              <a:rPr sz="2200" spc="-15" dirty="0">
                <a:latin typeface="Times New Roman"/>
                <a:cs typeface="Times New Roman"/>
              </a:rPr>
              <a:t> качество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сырья,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30" dirty="0">
                <a:latin typeface="Times New Roman"/>
                <a:cs typeface="Times New Roman"/>
              </a:rPr>
              <a:t>каково</a:t>
            </a:r>
            <a:endParaRPr sz="2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200" spc="-15" dirty="0">
                <a:latin typeface="Times New Roman"/>
                <a:cs typeface="Times New Roman"/>
              </a:rPr>
              <a:t>количество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других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потребителей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сырья, </a:t>
            </a:r>
            <a:r>
              <a:rPr sz="2200" dirty="0">
                <a:latin typeface="Times New Roman"/>
                <a:cs typeface="Times New Roman"/>
              </a:rPr>
              <a:t>стоимость</a:t>
            </a:r>
            <a:r>
              <a:rPr sz="2200" spc="-5" dirty="0">
                <a:latin typeface="Times New Roman"/>
                <a:cs typeface="Times New Roman"/>
              </a:rPr>
              <a:t> сырья, </a:t>
            </a:r>
            <a:r>
              <a:rPr sz="2200" spc="-20" dirty="0">
                <a:latin typeface="Times New Roman"/>
                <a:cs typeface="Times New Roman"/>
              </a:rPr>
              <a:t>метод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и</a:t>
            </a:r>
            <a:endParaRPr sz="2200">
              <a:latin typeface="Times New Roman"/>
              <a:cs typeface="Times New Roman"/>
            </a:endParaRPr>
          </a:p>
          <a:p>
            <a:pPr marL="13335" algn="ctr">
              <a:lnSpc>
                <a:spcPct val="100000"/>
              </a:lnSpc>
            </a:pPr>
            <a:r>
              <a:rPr sz="2200" dirty="0">
                <a:latin typeface="Times New Roman"/>
                <a:cs typeface="Times New Roman"/>
              </a:rPr>
              <a:t>стоимость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доставки,</a:t>
            </a:r>
            <a:r>
              <a:rPr sz="2200" spc="3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риск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в отношении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окружающей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среды);</a:t>
            </a:r>
            <a:endParaRPr sz="2200">
              <a:latin typeface="Times New Roman"/>
              <a:cs typeface="Times New Roman"/>
            </a:endParaRPr>
          </a:p>
          <a:p>
            <a:pPr marL="1828800" indent="-303530">
              <a:lnSpc>
                <a:spcPct val="100000"/>
              </a:lnSpc>
              <a:buAutoNum type="arabicParenR" startAt="3"/>
              <a:tabLst>
                <a:tab pos="1829435" algn="l"/>
              </a:tabLst>
            </a:pPr>
            <a:r>
              <a:rPr sz="2200" spc="-15" dirty="0">
                <a:latin typeface="Times New Roman"/>
                <a:cs typeface="Times New Roman"/>
              </a:rPr>
              <a:t>коммунальные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услуги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и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коммуникации;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812787BD-216F-E4BA-2E27-2F0149FC769B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62960" marR="5080" indent="-274383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Характеристика </a:t>
            </a:r>
            <a:r>
              <a:rPr spc="-20" dirty="0"/>
              <a:t>разделов </a:t>
            </a:r>
            <a:r>
              <a:rPr spc="-10" dirty="0"/>
              <a:t>проектного </a:t>
            </a:r>
            <a:r>
              <a:rPr spc="-785" dirty="0"/>
              <a:t> </a:t>
            </a:r>
            <a:r>
              <a:rPr spc="5" dirty="0"/>
              <a:t>анализа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5914" y="1442973"/>
            <a:ext cx="7870825" cy="52101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95"/>
              </a:spcBef>
              <a:tabLst>
                <a:tab pos="2272030" algn="l"/>
              </a:tabLst>
            </a:pPr>
            <a:r>
              <a:rPr sz="2800" b="1" spc="-20" dirty="0">
                <a:latin typeface="Times New Roman"/>
                <a:cs typeface="Times New Roman"/>
              </a:rPr>
              <a:t>Технический	</a:t>
            </a:r>
            <a:r>
              <a:rPr sz="2800" b="1" spc="-5" dirty="0">
                <a:latin typeface="Times New Roman"/>
                <a:cs typeface="Times New Roman"/>
              </a:rPr>
              <a:t>анализ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500">
              <a:latin typeface="Times New Roman"/>
              <a:cs typeface="Times New Roman"/>
            </a:endParaRPr>
          </a:p>
          <a:p>
            <a:pPr marL="673735" marR="337820" indent="-673735">
              <a:lnSpc>
                <a:spcPct val="100000"/>
              </a:lnSpc>
              <a:buAutoNum type="arabicParenR" startAt="4"/>
              <a:tabLst>
                <a:tab pos="673735" algn="l"/>
              </a:tabLst>
            </a:pPr>
            <a:r>
              <a:rPr sz="2400" dirty="0">
                <a:latin typeface="Times New Roman"/>
                <a:cs typeface="Times New Roman"/>
              </a:rPr>
              <a:t>наличие </a:t>
            </a:r>
            <a:r>
              <a:rPr sz="2400" spc="-10" dirty="0">
                <a:latin typeface="Times New Roman"/>
                <a:cs typeface="Times New Roman"/>
              </a:rPr>
              <a:t>патента </a:t>
            </a:r>
            <a:r>
              <a:rPr sz="2400" spc="-5" dirty="0">
                <a:latin typeface="Times New Roman"/>
                <a:cs typeface="Times New Roman"/>
              </a:rPr>
              <a:t>или лицензии </a:t>
            </a:r>
            <a:r>
              <a:rPr sz="2400" dirty="0">
                <a:latin typeface="Times New Roman"/>
                <a:cs typeface="Times New Roman"/>
              </a:rPr>
              <a:t>организации, </a:t>
            </a:r>
            <a:r>
              <a:rPr sz="2400" spc="-30" dirty="0">
                <a:latin typeface="Times New Roman"/>
                <a:cs typeface="Times New Roman"/>
              </a:rPr>
              <a:t>которая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продает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технологию;</a:t>
            </a:r>
            <a:endParaRPr sz="2400">
              <a:latin typeface="Times New Roman"/>
              <a:cs typeface="Times New Roman"/>
            </a:endParaRPr>
          </a:p>
          <a:p>
            <a:pPr marL="342900" marR="5080" indent="-342900">
              <a:lnSpc>
                <a:spcPct val="100000"/>
              </a:lnSpc>
              <a:buAutoNum type="arabicParenR" startAt="4"/>
              <a:tabLst>
                <a:tab pos="342900" algn="l"/>
              </a:tabLst>
            </a:pPr>
            <a:r>
              <a:rPr sz="2400" spc="-5" dirty="0">
                <a:latin typeface="Times New Roman"/>
                <a:cs typeface="Times New Roman"/>
              </a:rPr>
              <a:t>по </a:t>
            </a:r>
            <a:r>
              <a:rPr sz="2400" dirty="0">
                <a:latin typeface="Times New Roman"/>
                <a:cs typeface="Times New Roman"/>
              </a:rPr>
              <a:t>крайней мере,</a:t>
            </a:r>
            <a:r>
              <a:rPr sz="2400" spc="-10" dirty="0">
                <a:latin typeface="Times New Roman"/>
                <a:cs typeface="Times New Roman"/>
              </a:rPr>
              <a:t> начальное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сопровождение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производства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продавцом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технологии;</a:t>
            </a:r>
            <a:endParaRPr sz="2400">
              <a:latin typeface="Times New Roman"/>
              <a:cs typeface="Times New Roman"/>
            </a:endParaRPr>
          </a:p>
          <a:p>
            <a:pPr marL="615315" marR="353060" indent="-615315">
              <a:lnSpc>
                <a:spcPct val="100000"/>
              </a:lnSpc>
              <a:buAutoNum type="arabicParenR" startAt="4"/>
              <a:tabLst>
                <a:tab pos="615315" algn="l"/>
              </a:tabLst>
            </a:pPr>
            <a:r>
              <a:rPr sz="2400" dirty="0">
                <a:latin typeface="Times New Roman"/>
                <a:cs typeface="Times New Roman"/>
              </a:rPr>
              <a:t>приспособленность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технологии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местным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условиям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(температура,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влажность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35" dirty="0">
                <a:latin typeface="Times New Roman"/>
                <a:cs typeface="Times New Roman"/>
              </a:rPr>
              <a:t>т.п.);</a:t>
            </a:r>
            <a:endParaRPr sz="2400">
              <a:latin typeface="Times New Roman"/>
              <a:cs typeface="Times New Roman"/>
            </a:endParaRPr>
          </a:p>
          <a:p>
            <a:pPr marL="326390" marR="317500" indent="173355">
              <a:lnSpc>
                <a:spcPct val="100000"/>
              </a:lnSpc>
              <a:buAutoNum type="arabicParenR" startAt="4"/>
              <a:tabLst>
                <a:tab pos="830580" algn="l"/>
              </a:tabLst>
            </a:pPr>
            <a:r>
              <a:rPr sz="2400" spc="-10" dirty="0">
                <a:latin typeface="Times New Roman"/>
                <a:cs typeface="Times New Roman"/>
              </a:rPr>
              <a:t>загрузочный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фактор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(в</a:t>
            </a:r>
            <a:r>
              <a:rPr sz="2400" spc="-5" dirty="0">
                <a:latin typeface="Times New Roman"/>
                <a:cs typeface="Times New Roman"/>
              </a:rPr>
              <a:t> процентах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от</a:t>
            </a:r>
            <a:r>
              <a:rPr sz="2400" spc="-5" dirty="0">
                <a:latin typeface="Times New Roman"/>
                <a:cs typeface="Times New Roman"/>
              </a:rPr>
              <a:t> номинальной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мощности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по</a:t>
            </a:r>
            <a:r>
              <a:rPr sz="2400" dirty="0">
                <a:latin typeface="Times New Roman"/>
                <a:cs typeface="Times New Roman"/>
              </a:rPr>
              <a:t> условиям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проекта)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время</a:t>
            </a:r>
            <a:r>
              <a:rPr sz="2400" dirty="0">
                <a:latin typeface="Times New Roman"/>
                <a:cs typeface="Times New Roman"/>
              </a:rPr>
              <a:t> для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35" dirty="0">
                <a:latin typeface="Times New Roman"/>
                <a:cs typeface="Times New Roman"/>
              </a:rPr>
              <a:t>выхода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на</a:t>
            </a:r>
            <a:endParaRPr sz="2400">
              <a:latin typeface="Times New Roman"/>
              <a:cs typeface="Times New Roman"/>
            </a:endParaRPr>
          </a:p>
          <a:p>
            <a:pPr marL="2559050" marR="774065" indent="-1777364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latin typeface="Times New Roman"/>
                <a:cs typeface="Times New Roman"/>
              </a:rPr>
              <a:t>устойчивое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состояние,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соответствующее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полной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производительности;</a:t>
            </a:r>
            <a:endParaRPr sz="2400">
              <a:latin typeface="Times New Roman"/>
              <a:cs typeface="Times New Roman"/>
            </a:endParaRPr>
          </a:p>
          <a:p>
            <a:pPr marL="2464435" indent="-330835">
              <a:lnSpc>
                <a:spcPct val="100000"/>
              </a:lnSpc>
              <a:buAutoNum type="arabicParenR" startAt="8"/>
              <a:tabLst>
                <a:tab pos="2465070" algn="l"/>
              </a:tabLst>
            </a:pPr>
            <a:r>
              <a:rPr sz="2400" dirty="0">
                <a:latin typeface="Times New Roman"/>
                <a:cs typeface="Times New Roman"/>
              </a:rPr>
              <a:t>безопасность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экология;</a:t>
            </a:r>
            <a:endParaRPr sz="2400">
              <a:latin typeface="Times New Roman"/>
              <a:cs typeface="Times New Roman"/>
            </a:endParaRPr>
          </a:p>
          <a:p>
            <a:pPr marL="1327150" indent="-330835">
              <a:lnSpc>
                <a:spcPct val="100000"/>
              </a:lnSpc>
              <a:buAutoNum type="arabicParenR" startAt="8"/>
              <a:tabLst>
                <a:tab pos="1327785" algn="l"/>
              </a:tabLst>
            </a:pPr>
            <a:r>
              <a:rPr sz="2400" spc="-10" dirty="0">
                <a:latin typeface="Times New Roman"/>
                <a:cs typeface="Times New Roman"/>
              </a:rPr>
              <a:t>капитальные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производственные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затраты.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B15FA980-29BA-C0CD-0D63-F8BABD287615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6063" y="568197"/>
            <a:ext cx="6327775" cy="12928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2900" spc="-10" dirty="0"/>
              <a:t>Характеристика </a:t>
            </a:r>
            <a:r>
              <a:rPr sz="2900" spc="-20" dirty="0"/>
              <a:t>разделов </a:t>
            </a:r>
            <a:r>
              <a:rPr sz="2900" spc="-10" dirty="0"/>
              <a:t>проектного </a:t>
            </a:r>
            <a:r>
              <a:rPr sz="2900" spc="-710" dirty="0"/>
              <a:t> </a:t>
            </a:r>
            <a:r>
              <a:rPr sz="2900" dirty="0"/>
              <a:t>анализа</a:t>
            </a:r>
            <a:endParaRPr sz="2900"/>
          </a:p>
          <a:p>
            <a:pPr algn="ctr">
              <a:lnSpc>
                <a:spcPct val="100000"/>
              </a:lnSpc>
              <a:spcBef>
                <a:spcPts val="15"/>
              </a:spcBef>
              <a:tabLst>
                <a:tab pos="2110740" algn="l"/>
              </a:tabLst>
            </a:pPr>
            <a:r>
              <a:rPr sz="2500" spc="-10" dirty="0"/>
              <a:t>Финансовый	</a:t>
            </a:r>
            <a:r>
              <a:rPr sz="2500" dirty="0"/>
              <a:t>анализ</a:t>
            </a:r>
            <a:endParaRPr sz="2500"/>
          </a:p>
        </p:txBody>
      </p:sp>
      <p:sp>
        <p:nvSpPr>
          <p:cNvPr id="3" name="object 3"/>
          <p:cNvSpPr txBox="1"/>
          <p:nvPr/>
        </p:nvSpPr>
        <p:spPr>
          <a:xfrm>
            <a:off x="246379" y="2255647"/>
            <a:ext cx="7368540" cy="405828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78105" marR="57785" algn="ctr">
              <a:lnSpc>
                <a:spcPct val="102699"/>
              </a:lnSpc>
              <a:spcBef>
                <a:spcPts val="25"/>
              </a:spcBef>
            </a:pPr>
            <a:r>
              <a:rPr sz="2200" spc="-10" dirty="0">
                <a:latin typeface="Times New Roman"/>
                <a:cs typeface="Times New Roman"/>
              </a:rPr>
              <a:t>Данный</a:t>
            </a:r>
            <a:r>
              <a:rPr sz="2200" spc="7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раздел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инвестиционного </a:t>
            </a:r>
            <a:r>
              <a:rPr sz="2200" dirty="0">
                <a:latin typeface="Times New Roman"/>
                <a:cs typeface="Times New Roman"/>
              </a:rPr>
              <a:t>проекта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является</a:t>
            </a:r>
            <a:r>
              <a:rPr sz="2200" spc="2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наиболее </a:t>
            </a:r>
            <a:r>
              <a:rPr sz="2200" spc="-535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объемным</a:t>
            </a:r>
            <a:r>
              <a:rPr sz="2200" spc="-5" dirty="0">
                <a:latin typeface="Times New Roman"/>
                <a:cs typeface="Times New Roman"/>
              </a:rPr>
              <a:t> и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трудоемким.</a:t>
            </a:r>
            <a:endParaRPr sz="2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200" b="1" spc="-10" dirty="0">
                <a:latin typeface="Times New Roman"/>
                <a:cs typeface="Times New Roman"/>
              </a:rPr>
              <a:t>Задачами</a:t>
            </a:r>
            <a:r>
              <a:rPr sz="2200" b="1" spc="-5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финансового </a:t>
            </a:r>
            <a:r>
              <a:rPr sz="2200" spc="-5" dirty="0">
                <a:latin typeface="Times New Roman"/>
                <a:cs typeface="Times New Roman"/>
              </a:rPr>
              <a:t>анализа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являются:</a:t>
            </a:r>
            <a:endParaRPr sz="2200">
              <a:latin typeface="Times New Roman"/>
              <a:cs typeface="Times New Roman"/>
            </a:endParaRPr>
          </a:p>
          <a:p>
            <a:pPr marL="12065" marR="5080" algn="ctr">
              <a:lnSpc>
                <a:spcPct val="100000"/>
              </a:lnSpc>
            </a:pPr>
            <a:r>
              <a:rPr sz="2200" spc="-5" dirty="0">
                <a:latin typeface="Times New Roman"/>
                <a:cs typeface="Times New Roman"/>
              </a:rPr>
              <a:t>а)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анализ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финансового</a:t>
            </a:r>
            <a:r>
              <a:rPr sz="2200" spc="-5" dirty="0">
                <a:latin typeface="Times New Roman"/>
                <a:cs typeface="Times New Roman"/>
              </a:rPr>
              <a:t> состояния предприятия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в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течение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трех </a:t>
            </a:r>
            <a:r>
              <a:rPr sz="2200" spc="-53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(лучше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пяти)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предыдущих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лет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работы </a:t>
            </a:r>
            <a:r>
              <a:rPr sz="2200" spc="-5" dirty="0">
                <a:latin typeface="Times New Roman"/>
                <a:cs typeface="Times New Roman"/>
              </a:rPr>
              <a:t>предприятия;</a:t>
            </a:r>
            <a:endParaRPr sz="2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200" spc="-5" dirty="0">
                <a:latin typeface="Times New Roman"/>
                <a:cs typeface="Times New Roman"/>
              </a:rPr>
              <a:t>б)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анализ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финансового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состояния</a:t>
            </a:r>
            <a:r>
              <a:rPr sz="2200" spc="-10" dirty="0">
                <a:latin typeface="Times New Roman"/>
                <a:cs typeface="Times New Roman"/>
              </a:rPr>
              <a:t> предприятия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в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период</a:t>
            </a:r>
            <a:endParaRPr sz="220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2200" spc="-20" dirty="0">
                <a:latin typeface="Times New Roman"/>
                <a:cs typeface="Times New Roman"/>
              </a:rPr>
              <a:t>подготовки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инвестиционного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проекта;</a:t>
            </a:r>
            <a:endParaRPr sz="2200">
              <a:latin typeface="Times New Roman"/>
              <a:cs typeface="Times New Roman"/>
            </a:endParaRPr>
          </a:p>
          <a:p>
            <a:pPr marL="309245" marR="304800" algn="ctr">
              <a:lnSpc>
                <a:spcPct val="100000"/>
              </a:lnSpc>
              <a:spcBef>
                <a:spcPts val="5"/>
              </a:spcBef>
            </a:pPr>
            <a:r>
              <a:rPr sz="2200" spc="-5" dirty="0">
                <a:latin typeface="Times New Roman"/>
                <a:cs typeface="Times New Roman"/>
              </a:rPr>
              <a:t>в)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анализ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безубыточности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производства</a:t>
            </a:r>
            <a:r>
              <a:rPr sz="2200" spc="5" dirty="0">
                <a:latin typeface="Times New Roman"/>
                <a:cs typeface="Times New Roman"/>
              </a:rPr>
              <a:t> основных</a:t>
            </a:r>
            <a:r>
              <a:rPr sz="2200" spc="-10" dirty="0">
                <a:latin typeface="Times New Roman"/>
                <a:cs typeface="Times New Roman"/>
              </a:rPr>
              <a:t> видов </a:t>
            </a:r>
            <a:r>
              <a:rPr sz="2200" spc="-53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продукции;</a:t>
            </a:r>
            <a:endParaRPr sz="2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200" spc="-5" dirty="0">
                <a:latin typeface="Times New Roman"/>
                <a:cs typeface="Times New Roman"/>
              </a:rPr>
              <a:t>г)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прогноз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прибылей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и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денежных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потоков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в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процессе</a:t>
            </a:r>
            <a:endParaRPr sz="22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</a:pPr>
            <a:r>
              <a:rPr sz="2200" dirty="0">
                <a:latin typeface="Times New Roman"/>
                <a:cs typeface="Times New Roman"/>
              </a:rPr>
              <a:t>реализации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инвестиционного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проекта;</a:t>
            </a:r>
            <a:endParaRPr sz="2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200" spc="-5" dirty="0">
                <a:latin typeface="Times New Roman"/>
                <a:cs typeface="Times New Roman"/>
              </a:rPr>
              <a:t>д)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оценка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эффективности инвестиционного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проекта.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5169FBE1-717A-C469-4556-2995ACB911FC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4F2D7A-58AE-7A37-A06E-32007B294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838200"/>
            <a:ext cx="8202574" cy="2954655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лекции:</a:t>
            </a:r>
            <a:b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Характеристика разделов проектного анализа</a:t>
            </a:r>
            <a:br>
              <a:rPr lang="ru-RU" alt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F51E601E-FD83-9CB7-82A1-4BD5169C5539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990365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5226" y="1000506"/>
            <a:ext cx="6986270" cy="1428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Характеристика </a:t>
            </a:r>
            <a:r>
              <a:rPr spc="-20" dirty="0"/>
              <a:t>разделов </a:t>
            </a:r>
            <a:r>
              <a:rPr spc="-10" dirty="0"/>
              <a:t>проектного </a:t>
            </a:r>
            <a:r>
              <a:rPr spc="-785" dirty="0"/>
              <a:t> </a:t>
            </a:r>
            <a:r>
              <a:rPr dirty="0"/>
              <a:t>анализа</a:t>
            </a:r>
          </a:p>
          <a:p>
            <a:pPr marL="1905" algn="ctr">
              <a:lnSpc>
                <a:spcPct val="100000"/>
              </a:lnSpc>
              <a:tabLst>
                <a:tab pos="2366645" algn="l"/>
              </a:tabLst>
            </a:pPr>
            <a:r>
              <a:rPr sz="2800" spc="-15" dirty="0"/>
              <a:t>Финансовый	</a:t>
            </a:r>
            <a:r>
              <a:rPr sz="2800" dirty="0"/>
              <a:t>анализ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17042" y="2831083"/>
            <a:ext cx="6885940" cy="25869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1940" marR="279400" algn="ctr">
              <a:lnSpc>
                <a:spcPct val="100000"/>
              </a:lnSpc>
              <a:spcBef>
                <a:spcPts val="95"/>
              </a:spcBef>
              <a:tabLst>
                <a:tab pos="2402205" algn="l"/>
              </a:tabLst>
            </a:pPr>
            <a:r>
              <a:rPr sz="2800" spc="-10" dirty="0">
                <a:latin typeface="Times New Roman"/>
                <a:cs typeface="Times New Roman"/>
              </a:rPr>
              <a:t>Финансовый	</a:t>
            </a:r>
            <a:r>
              <a:rPr sz="2800" spc="-5" dirty="0">
                <a:latin typeface="Times New Roman"/>
                <a:cs typeface="Times New Roman"/>
              </a:rPr>
              <a:t>анализ </a:t>
            </a:r>
            <a:r>
              <a:rPr sz="2800" spc="-10" dirty="0">
                <a:latin typeface="Times New Roman"/>
                <a:cs typeface="Times New Roman"/>
              </a:rPr>
              <a:t>предыдущей работы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предприятия</a:t>
            </a:r>
            <a:r>
              <a:rPr sz="2800" spc="-5" dirty="0">
                <a:latin typeface="Times New Roman"/>
                <a:cs typeface="Times New Roman"/>
              </a:rPr>
              <a:t> и </a:t>
            </a:r>
            <a:r>
              <a:rPr sz="2800" spc="-30" dirty="0">
                <a:latin typeface="Times New Roman"/>
                <a:cs typeface="Times New Roman"/>
              </a:rPr>
              <a:t>его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текущего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положения</a:t>
            </a:r>
            <a:endParaRPr sz="2800">
              <a:latin typeface="Times New Roman"/>
              <a:cs typeface="Times New Roman"/>
            </a:endParaRPr>
          </a:p>
          <a:p>
            <a:pPr marL="12065" marR="5080" indent="-2540" algn="ctr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обычно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сводится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к </a:t>
            </a:r>
            <a:r>
              <a:rPr sz="2800" spc="-20" dirty="0">
                <a:latin typeface="Times New Roman"/>
                <a:cs typeface="Times New Roman"/>
              </a:rPr>
              <a:t>расчету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и </a:t>
            </a:r>
            <a:r>
              <a:rPr sz="2800" dirty="0">
                <a:latin typeface="Times New Roman"/>
                <a:cs typeface="Times New Roman"/>
              </a:rPr>
              <a:t>интерпретации </a:t>
            </a:r>
            <a:r>
              <a:rPr sz="2800" spc="5" dirty="0">
                <a:latin typeface="Times New Roman"/>
                <a:cs typeface="Times New Roman"/>
              </a:rPr>
              <a:t> основных </a:t>
            </a:r>
            <a:r>
              <a:rPr sz="2800" spc="-5" dirty="0">
                <a:latin typeface="Times New Roman"/>
                <a:cs typeface="Times New Roman"/>
              </a:rPr>
              <a:t>финансовых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коэффициентов, 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прибыльность</a:t>
            </a:r>
            <a:r>
              <a:rPr sz="2800" spc="-5" dirty="0">
                <a:latin typeface="Times New Roman"/>
                <a:cs typeface="Times New Roman"/>
              </a:rPr>
              <a:t> предприятия и эффективность</a:t>
            </a:r>
            <a:endParaRPr sz="2800">
              <a:latin typeface="Times New Roman"/>
              <a:cs typeface="Times New Roman"/>
            </a:endParaRPr>
          </a:p>
          <a:p>
            <a:pPr marL="1905" algn="ctr">
              <a:lnSpc>
                <a:spcPct val="100000"/>
              </a:lnSpc>
              <a:spcBef>
                <a:spcPts val="15"/>
              </a:spcBef>
            </a:pPr>
            <a:r>
              <a:rPr sz="2800" spc="-30" dirty="0">
                <a:latin typeface="Times New Roman"/>
                <a:cs typeface="Times New Roman"/>
              </a:rPr>
              <a:t>его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менеджмента.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80860E49-8936-9D36-BED2-4DB6EA823987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0712" y="496315"/>
            <a:ext cx="6993255" cy="1428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Характеристика</a:t>
            </a:r>
            <a:r>
              <a:rPr spc="-15" dirty="0"/>
              <a:t> </a:t>
            </a:r>
            <a:r>
              <a:rPr spc="-20" dirty="0"/>
              <a:t>разделов</a:t>
            </a:r>
            <a:r>
              <a:rPr spc="5" dirty="0"/>
              <a:t> </a:t>
            </a:r>
            <a:r>
              <a:rPr spc="-10" dirty="0"/>
              <a:t>проектного </a:t>
            </a:r>
            <a:r>
              <a:rPr spc="-785" dirty="0"/>
              <a:t> </a:t>
            </a:r>
            <a:r>
              <a:rPr dirty="0"/>
              <a:t>анализа</a:t>
            </a:r>
          </a:p>
          <a:p>
            <a:pPr algn="ctr">
              <a:lnSpc>
                <a:spcPct val="100000"/>
              </a:lnSpc>
              <a:tabLst>
                <a:tab pos="2366645" algn="l"/>
              </a:tabLst>
            </a:pPr>
            <a:r>
              <a:rPr sz="2800" spc="-10" dirty="0"/>
              <a:t>Финансовый	</a:t>
            </a:r>
            <a:r>
              <a:rPr sz="2800" dirty="0"/>
              <a:t>анализ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339648" y="2326893"/>
            <a:ext cx="7249159" cy="34410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Анализ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безубыточности </a:t>
            </a:r>
            <a:r>
              <a:rPr sz="2800" spc="-25" dirty="0">
                <a:latin typeface="Times New Roman"/>
                <a:cs typeface="Times New Roman"/>
              </a:rPr>
              <a:t>включает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в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себя</a:t>
            </a:r>
            <a:endParaRPr sz="2800">
              <a:latin typeface="Times New Roman"/>
              <a:cs typeface="Times New Roman"/>
            </a:endParaRPr>
          </a:p>
          <a:p>
            <a:pPr marL="44450" marR="40005" algn="ctr">
              <a:lnSpc>
                <a:spcPct val="100000"/>
              </a:lnSpc>
            </a:pPr>
            <a:r>
              <a:rPr sz="2800" spc="-10" dirty="0">
                <a:latin typeface="Times New Roman"/>
                <a:cs typeface="Times New Roman"/>
              </a:rPr>
              <a:t>систематическую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работу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по </a:t>
            </a:r>
            <a:r>
              <a:rPr sz="2800" spc="-15" dirty="0">
                <a:latin typeface="Times New Roman"/>
                <a:cs typeface="Times New Roman"/>
              </a:rPr>
              <a:t>анализу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структуры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себестоимости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изготовления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и </a:t>
            </a:r>
            <a:r>
              <a:rPr sz="2800" spc="-15" dirty="0">
                <a:latin typeface="Times New Roman"/>
                <a:cs typeface="Times New Roman"/>
              </a:rPr>
              <a:t>продажи</a:t>
            </a:r>
            <a:endParaRPr sz="2800">
              <a:latin typeface="Times New Roman"/>
              <a:cs typeface="Times New Roman"/>
            </a:endParaRPr>
          </a:p>
          <a:p>
            <a:pPr marL="12700" marR="5080" indent="-3810" algn="ctr">
              <a:lnSpc>
                <a:spcPct val="100099"/>
              </a:lnSpc>
            </a:pPr>
            <a:r>
              <a:rPr sz="2800" spc="5" dirty="0">
                <a:latin typeface="Times New Roman"/>
                <a:cs typeface="Times New Roman"/>
              </a:rPr>
              <a:t>основных </a:t>
            </a:r>
            <a:r>
              <a:rPr sz="2800" spc="-5" dirty="0">
                <a:latin typeface="Times New Roman"/>
                <a:cs typeface="Times New Roman"/>
              </a:rPr>
              <a:t>видов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продукции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и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разделение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всех 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издержек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на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переменные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Times New Roman"/>
                <a:cs typeface="Times New Roman"/>
              </a:rPr>
              <a:t>(которые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изменяются </a:t>
            </a:r>
            <a:r>
              <a:rPr sz="2800" spc="-5" dirty="0">
                <a:latin typeface="Times New Roman"/>
                <a:cs typeface="Times New Roman"/>
              </a:rPr>
              <a:t> с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изменением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объема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производства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и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продаж)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и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постоянные </a:t>
            </a:r>
            <a:r>
              <a:rPr sz="2800" spc="-30" dirty="0">
                <a:latin typeface="Times New Roman"/>
                <a:cs typeface="Times New Roman"/>
              </a:rPr>
              <a:t>(которые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10" dirty="0">
                <a:latin typeface="Times New Roman"/>
                <a:cs typeface="Times New Roman"/>
              </a:rPr>
              <a:t>остаются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неизменными </a:t>
            </a:r>
            <a:r>
              <a:rPr sz="2800" spc="-5" dirty="0">
                <a:latin typeface="Times New Roman"/>
                <a:cs typeface="Times New Roman"/>
              </a:rPr>
              <a:t> при </a:t>
            </a:r>
            <a:r>
              <a:rPr sz="2800" spc="-15" dirty="0">
                <a:latin typeface="Times New Roman"/>
                <a:cs typeface="Times New Roman"/>
              </a:rPr>
              <a:t>изменении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объема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производства).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E77AA44E-6B98-5E52-57B5-340207278EFF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0201" y="640207"/>
            <a:ext cx="6986270" cy="1428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Характеристика </a:t>
            </a:r>
            <a:r>
              <a:rPr spc="-20" dirty="0"/>
              <a:t>разделов </a:t>
            </a:r>
            <a:r>
              <a:rPr spc="-10" dirty="0"/>
              <a:t>проектного </a:t>
            </a:r>
            <a:r>
              <a:rPr spc="-785" dirty="0"/>
              <a:t> </a:t>
            </a:r>
            <a:r>
              <a:rPr dirty="0"/>
              <a:t>анализа</a:t>
            </a:r>
          </a:p>
          <a:p>
            <a:pPr marL="1270" algn="ctr">
              <a:lnSpc>
                <a:spcPct val="100000"/>
              </a:lnSpc>
              <a:spcBef>
                <a:spcPts val="5"/>
              </a:spcBef>
              <a:tabLst>
                <a:tab pos="2366010" algn="l"/>
              </a:tabLst>
            </a:pPr>
            <a:r>
              <a:rPr sz="2800" spc="-15" dirty="0"/>
              <a:t>Финансовый	</a:t>
            </a:r>
            <a:r>
              <a:rPr sz="2800" spc="-5" dirty="0"/>
              <a:t>анализ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258876" y="2470480"/>
            <a:ext cx="8068309" cy="3866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871855">
              <a:lnSpc>
                <a:spcPct val="100000"/>
              </a:lnSpc>
              <a:spcBef>
                <a:spcPts val="95"/>
              </a:spcBef>
              <a:tabLst>
                <a:tab pos="4810760" algn="l"/>
              </a:tabLst>
            </a:pPr>
            <a:r>
              <a:rPr sz="2800" spc="-5" dirty="0">
                <a:latin typeface="Times New Roman"/>
                <a:cs typeface="Times New Roman"/>
              </a:rPr>
              <a:t>Основная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цель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анализа </a:t>
            </a:r>
            <a:r>
              <a:rPr sz="2800" spc="-15" dirty="0">
                <a:latin typeface="Times New Roman"/>
                <a:cs typeface="Times New Roman"/>
              </a:rPr>
              <a:t>безубыточности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–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определить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Times New Roman"/>
                <a:cs typeface="Times New Roman"/>
              </a:rPr>
              <a:t>точку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безубыточности,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60" dirty="0">
                <a:latin typeface="Times New Roman"/>
                <a:cs typeface="Times New Roman"/>
              </a:rPr>
              <a:t>т.е.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объем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продаж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товара,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Times New Roman"/>
                <a:cs typeface="Times New Roman"/>
              </a:rPr>
              <a:t>который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соответствует	</a:t>
            </a:r>
            <a:r>
              <a:rPr sz="2800" spc="-30" dirty="0">
                <a:latin typeface="Times New Roman"/>
                <a:cs typeface="Times New Roman"/>
              </a:rPr>
              <a:t>нулевому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значению</a:t>
            </a:r>
            <a:endParaRPr sz="2800">
              <a:latin typeface="Times New Roman"/>
              <a:cs typeface="Times New Roman"/>
            </a:endParaRPr>
          </a:p>
          <a:p>
            <a:pPr marL="3317240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latin typeface="Times New Roman"/>
                <a:cs typeface="Times New Roman"/>
              </a:rPr>
              <a:t>прибыли.</a:t>
            </a:r>
            <a:endParaRPr sz="2800">
              <a:latin typeface="Times New Roman"/>
              <a:cs typeface="Times New Roman"/>
            </a:endParaRPr>
          </a:p>
          <a:p>
            <a:pPr marL="97790" marR="83820" indent="184150">
              <a:lnSpc>
                <a:spcPct val="100000"/>
              </a:lnSpc>
            </a:pPr>
            <a:r>
              <a:rPr sz="2800" spc="5" dirty="0">
                <a:latin typeface="Times New Roman"/>
                <a:cs typeface="Times New Roman"/>
              </a:rPr>
              <a:t>Важность </a:t>
            </a:r>
            <a:r>
              <a:rPr sz="2800" spc="-5" dirty="0">
                <a:latin typeface="Times New Roman"/>
                <a:cs typeface="Times New Roman"/>
              </a:rPr>
              <a:t>анализа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безубыточности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заключается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в </a:t>
            </a:r>
            <a:r>
              <a:rPr sz="2800" dirty="0">
                <a:latin typeface="Times New Roman"/>
                <a:cs typeface="Times New Roman"/>
              </a:rPr>
              <a:t> сопоставлении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реальной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или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планируемой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выручки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в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10" dirty="0">
                <a:latin typeface="Times New Roman"/>
                <a:cs typeface="Times New Roman"/>
              </a:rPr>
              <a:t>процессе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реализации</a:t>
            </a:r>
            <a:r>
              <a:rPr sz="2800" spc="-5" dirty="0">
                <a:latin typeface="Times New Roman"/>
                <a:cs typeface="Times New Roman"/>
              </a:rPr>
              <a:t> инвестиционного</a:t>
            </a:r>
            <a:r>
              <a:rPr sz="2800" dirty="0">
                <a:latin typeface="Times New Roman"/>
                <a:cs typeface="Times New Roman"/>
              </a:rPr>
              <a:t> проекта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с</a:t>
            </a:r>
            <a:endParaRPr sz="2800">
              <a:latin typeface="Times New Roman"/>
              <a:cs typeface="Times New Roman"/>
            </a:endParaRPr>
          </a:p>
          <a:p>
            <a:pPr marL="27305" marR="20955" indent="427990">
              <a:lnSpc>
                <a:spcPct val="100000"/>
              </a:lnSpc>
              <a:spcBef>
                <a:spcPts val="5"/>
              </a:spcBef>
            </a:pPr>
            <a:r>
              <a:rPr sz="2800" spc="-45" dirty="0">
                <a:latin typeface="Times New Roman"/>
                <a:cs typeface="Times New Roman"/>
              </a:rPr>
              <a:t>точкой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безубыточности </a:t>
            </a:r>
            <a:r>
              <a:rPr sz="2800" spc="-5" dirty="0">
                <a:latin typeface="Times New Roman"/>
                <a:cs typeface="Times New Roman"/>
              </a:rPr>
              <a:t>и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последующей </a:t>
            </a:r>
            <a:r>
              <a:rPr sz="2800" spc="-15" dirty="0">
                <a:latin typeface="Times New Roman"/>
                <a:cs typeface="Times New Roman"/>
              </a:rPr>
              <a:t>оценке 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надежности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прибыльной </a:t>
            </a:r>
            <a:r>
              <a:rPr sz="2800" dirty="0">
                <a:latin typeface="Times New Roman"/>
                <a:cs typeface="Times New Roman"/>
              </a:rPr>
              <a:t>деятельности</a:t>
            </a:r>
            <a:r>
              <a:rPr sz="2800" spc="-5" dirty="0">
                <a:latin typeface="Times New Roman"/>
                <a:cs typeface="Times New Roman"/>
              </a:rPr>
              <a:t> предприятия.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98041B09-B884-74F5-99A4-8770DCC36E7B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7226" rIns="0" bIns="0" rtlCol="0">
            <a:spAutoFit/>
          </a:bodyPr>
          <a:lstStyle/>
          <a:p>
            <a:pPr marL="3084830" marR="5080" indent="-274383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Характеристика </a:t>
            </a:r>
            <a:r>
              <a:rPr spc="-20" dirty="0"/>
              <a:t>разделов </a:t>
            </a:r>
            <a:r>
              <a:rPr spc="-10" dirty="0"/>
              <a:t>проектного </a:t>
            </a:r>
            <a:r>
              <a:rPr spc="-785" dirty="0"/>
              <a:t> </a:t>
            </a:r>
            <a:r>
              <a:rPr dirty="0"/>
              <a:t>анализа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80212" y="1617344"/>
            <a:ext cx="8024495" cy="4843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95"/>
              </a:spcBef>
              <a:tabLst>
                <a:tab pos="2367915" algn="l"/>
              </a:tabLst>
            </a:pPr>
            <a:r>
              <a:rPr sz="2800" b="1" spc="-15" dirty="0">
                <a:latin typeface="Times New Roman"/>
                <a:cs typeface="Times New Roman"/>
              </a:rPr>
              <a:t>Финансовый	</a:t>
            </a:r>
            <a:r>
              <a:rPr sz="2800" b="1" spc="-5" dirty="0">
                <a:latin typeface="Times New Roman"/>
                <a:cs typeface="Times New Roman"/>
              </a:rPr>
              <a:t>анализ</a:t>
            </a:r>
            <a:endParaRPr sz="2800">
              <a:latin typeface="Times New Roman"/>
              <a:cs typeface="Times New Roman"/>
            </a:endParaRPr>
          </a:p>
          <a:p>
            <a:pPr marL="207645" marR="196850" indent="-1270" algn="ctr">
              <a:lnSpc>
                <a:spcPct val="100000"/>
              </a:lnSpc>
              <a:spcBef>
                <a:spcPts val="15"/>
              </a:spcBef>
              <a:tabLst>
                <a:tab pos="2576195" algn="l"/>
              </a:tabLst>
            </a:pPr>
            <a:r>
              <a:rPr sz="2400" spc="-10" dirty="0">
                <a:latin typeface="Times New Roman"/>
                <a:cs typeface="Times New Roman"/>
              </a:rPr>
              <a:t>Наиболее </a:t>
            </a:r>
            <a:r>
              <a:rPr sz="2400" spc="-5" dirty="0">
                <a:latin typeface="Times New Roman"/>
                <a:cs typeface="Times New Roman"/>
              </a:rPr>
              <a:t>ответственной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частью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финансового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раздела </a:t>
            </a:r>
            <a:r>
              <a:rPr sz="2400" spc="-5" dirty="0">
                <a:latin typeface="Times New Roman"/>
                <a:cs typeface="Times New Roman"/>
              </a:rPr>
              <a:t> проекта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является	собственно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его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инвестиционная</a:t>
            </a:r>
            <a:r>
              <a:rPr sz="2400" b="1" spc="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часть.</a:t>
            </a:r>
            <a:endParaRPr sz="2400">
              <a:latin typeface="Times New Roman"/>
              <a:cs typeface="Times New Roman"/>
            </a:endParaRPr>
          </a:p>
          <a:p>
            <a:pPr marL="2540" algn="ctr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latin typeface="Times New Roman"/>
                <a:cs typeface="Times New Roman"/>
              </a:rPr>
              <a:t>Она</a:t>
            </a:r>
            <a:r>
              <a:rPr sz="2400" spc="-15" dirty="0">
                <a:latin typeface="Times New Roman"/>
                <a:cs typeface="Times New Roman"/>
              </a:rPr>
              <a:t> включает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себя:</a:t>
            </a:r>
            <a:endParaRPr sz="2400">
              <a:latin typeface="Times New Roman"/>
              <a:cs typeface="Times New Roman"/>
            </a:endParaRPr>
          </a:p>
          <a:p>
            <a:pPr marL="142240" marR="130175" algn="ctr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*</a:t>
            </a:r>
            <a:r>
              <a:rPr sz="2400" spc="-5" dirty="0">
                <a:latin typeface="Times New Roman"/>
                <a:cs typeface="Times New Roman"/>
              </a:rPr>
              <a:t> определение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инвестиционных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потребностей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предприятия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по</a:t>
            </a:r>
            <a:r>
              <a:rPr sz="2400" spc="-10" dirty="0">
                <a:latin typeface="Times New Roman"/>
                <a:cs typeface="Times New Roman"/>
              </a:rPr>
              <a:t> проекту;</a:t>
            </a:r>
            <a:endParaRPr sz="2400">
              <a:latin typeface="Times New Roman"/>
              <a:cs typeface="Times New Roman"/>
            </a:endParaRPr>
          </a:p>
          <a:p>
            <a:pPr marL="2540" algn="ctr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* </a:t>
            </a:r>
            <a:r>
              <a:rPr sz="2400" spc="-5" dirty="0">
                <a:latin typeface="Times New Roman"/>
                <a:cs typeface="Times New Roman"/>
              </a:rPr>
              <a:t>установление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(и последующий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поиск)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источников</a:t>
            </a:r>
            <a:endParaRPr sz="2400">
              <a:latin typeface="Times New Roman"/>
              <a:cs typeface="Times New Roman"/>
            </a:endParaRPr>
          </a:p>
          <a:p>
            <a:pPr marL="3175" algn="ctr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финансирования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инвестиционных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потребностей;</a:t>
            </a:r>
            <a:endParaRPr sz="2400">
              <a:latin typeface="Times New Roman"/>
              <a:cs typeface="Times New Roman"/>
            </a:endParaRPr>
          </a:p>
          <a:p>
            <a:pPr marL="12065" marR="5080" algn="ctr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* </a:t>
            </a:r>
            <a:r>
              <a:rPr sz="2400" spc="-10" dirty="0">
                <a:latin typeface="Times New Roman"/>
                <a:cs typeface="Times New Roman"/>
              </a:rPr>
              <a:t>оценку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стоимости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капитала,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привлеченного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для реализации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инвестиционного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проекта;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*</a:t>
            </a:r>
            <a:r>
              <a:rPr sz="2400" spc="-5" dirty="0">
                <a:latin typeface="Times New Roman"/>
                <a:cs typeface="Times New Roman"/>
              </a:rPr>
              <a:t> прогноз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прибылей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5" dirty="0">
                <a:latin typeface="Times New Roman"/>
                <a:cs typeface="Times New Roman"/>
              </a:rPr>
              <a:t> денежных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35" dirty="0">
                <a:latin typeface="Times New Roman"/>
                <a:cs typeface="Times New Roman"/>
              </a:rPr>
              <a:t>потоков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за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счет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реализации</a:t>
            </a:r>
            <a:endParaRPr sz="2400">
              <a:latin typeface="Times New Roman"/>
              <a:cs typeface="Times New Roman"/>
            </a:endParaRPr>
          </a:p>
          <a:p>
            <a:pPr marL="1905" algn="ctr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latin typeface="Times New Roman"/>
                <a:cs typeface="Times New Roman"/>
              </a:rPr>
              <a:t>проекта;</a:t>
            </a:r>
            <a:endParaRPr sz="2400">
              <a:latin typeface="Times New Roman"/>
              <a:cs typeface="Times New Roman"/>
            </a:endParaRPr>
          </a:p>
          <a:p>
            <a:pPr marL="9525" algn="ctr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*</a:t>
            </a:r>
            <a:r>
              <a:rPr sz="2400" spc="-10" dirty="0">
                <a:latin typeface="Times New Roman"/>
                <a:cs typeface="Times New Roman"/>
              </a:rPr>
              <a:t> оценку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показателей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проекта.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70A4BE49-6AFD-E751-1782-1CF06B098CA3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157220" marR="5080" indent="-274383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Характеристика </a:t>
            </a:r>
            <a:r>
              <a:rPr spc="-20" dirty="0"/>
              <a:t>разделов </a:t>
            </a:r>
            <a:r>
              <a:rPr spc="-10" dirty="0"/>
              <a:t>проектного </a:t>
            </a:r>
            <a:r>
              <a:rPr spc="-785" dirty="0"/>
              <a:t> </a:t>
            </a:r>
            <a:r>
              <a:rPr spc="5" dirty="0"/>
              <a:t>анализа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4162" y="1441145"/>
            <a:ext cx="8062595" cy="5148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  <a:tabLst>
                <a:tab pos="2840990" algn="l"/>
              </a:tabLst>
            </a:pPr>
            <a:r>
              <a:rPr sz="2800" b="1" spc="-10" dirty="0">
                <a:latin typeface="Times New Roman"/>
                <a:cs typeface="Times New Roman"/>
              </a:rPr>
              <a:t>Экономический	</a:t>
            </a:r>
            <a:r>
              <a:rPr sz="2800" b="1" dirty="0">
                <a:latin typeface="Times New Roman"/>
                <a:cs typeface="Times New Roman"/>
              </a:rPr>
              <a:t>анализ</a:t>
            </a:r>
            <a:endParaRPr sz="2800">
              <a:latin typeface="Times New Roman"/>
              <a:cs typeface="Times New Roman"/>
            </a:endParaRPr>
          </a:p>
          <a:p>
            <a:pPr marL="12700" marR="5080" indent="635" algn="ctr">
              <a:lnSpc>
                <a:spcPct val="100000"/>
              </a:lnSpc>
              <a:spcBef>
                <a:spcPts val="5"/>
              </a:spcBef>
            </a:pPr>
            <a:r>
              <a:rPr sz="2800" spc="-10" dirty="0">
                <a:latin typeface="Times New Roman"/>
                <a:cs typeface="Times New Roman"/>
              </a:rPr>
              <a:t>Основной</a:t>
            </a:r>
            <a:r>
              <a:rPr sz="2800" spc="5" dirty="0">
                <a:latin typeface="Times New Roman"/>
                <a:cs typeface="Times New Roman"/>
              </a:rPr>
              <a:t> вопрос</a:t>
            </a:r>
            <a:r>
              <a:rPr sz="2800" spc="-10" dirty="0">
                <a:latin typeface="Times New Roman"/>
                <a:cs typeface="Times New Roman"/>
              </a:rPr>
              <a:t> финансового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анализа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–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Times New Roman"/>
                <a:cs typeface="Times New Roman"/>
              </a:rPr>
              <a:t>может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ли </a:t>
            </a:r>
            <a:r>
              <a:rPr sz="2800" spc="-5" dirty="0">
                <a:latin typeface="Times New Roman"/>
                <a:cs typeface="Times New Roman"/>
              </a:rPr>
              <a:t> проект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увеличить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богатство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владельцев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предприятия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(акционеров)?</a:t>
            </a:r>
            <a:endParaRPr sz="2800">
              <a:latin typeface="Times New Roman"/>
              <a:cs typeface="Times New Roman"/>
            </a:endParaRPr>
          </a:p>
          <a:p>
            <a:pPr marL="643255" marR="535940" indent="-99060" algn="just">
              <a:lnSpc>
                <a:spcPct val="100000"/>
              </a:lnSpc>
            </a:pPr>
            <a:r>
              <a:rPr sz="2800" spc="-10" dirty="0">
                <a:latin typeface="Times New Roman"/>
                <a:cs typeface="Times New Roman"/>
              </a:rPr>
              <a:t>Ответ </a:t>
            </a:r>
            <a:r>
              <a:rPr sz="2800" dirty="0">
                <a:latin typeface="Times New Roman"/>
                <a:cs typeface="Times New Roman"/>
              </a:rPr>
              <a:t>на </a:t>
            </a:r>
            <a:r>
              <a:rPr sz="2800" spc="-25" dirty="0">
                <a:latin typeface="Times New Roman"/>
                <a:cs typeface="Times New Roman"/>
              </a:rPr>
              <a:t>него </a:t>
            </a:r>
            <a:r>
              <a:rPr sz="2800" spc="-20" dirty="0">
                <a:latin typeface="Times New Roman"/>
                <a:cs typeface="Times New Roman"/>
              </a:rPr>
              <a:t>можно </a:t>
            </a:r>
            <a:r>
              <a:rPr sz="2800" spc="-25" dirty="0">
                <a:latin typeface="Times New Roman"/>
                <a:cs typeface="Times New Roman"/>
              </a:rPr>
              <a:t>дать </a:t>
            </a:r>
            <a:r>
              <a:rPr sz="2800" spc="-5" dirty="0">
                <a:latin typeface="Times New Roman"/>
                <a:cs typeface="Times New Roman"/>
              </a:rPr>
              <a:t>с </a:t>
            </a:r>
            <a:r>
              <a:rPr sz="2800" spc="-10" dirty="0">
                <a:latin typeface="Times New Roman"/>
                <a:cs typeface="Times New Roman"/>
              </a:rPr>
              <a:t>помощью </a:t>
            </a:r>
            <a:r>
              <a:rPr sz="2800" spc="-5" dirty="0">
                <a:latin typeface="Times New Roman"/>
                <a:cs typeface="Times New Roman"/>
              </a:rPr>
              <a:t>анализа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денежных </a:t>
            </a:r>
            <a:r>
              <a:rPr sz="2800" spc="-30" dirty="0">
                <a:latin typeface="Times New Roman"/>
                <a:cs typeface="Times New Roman"/>
              </a:rPr>
              <a:t>потоков. </a:t>
            </a:r>
            <a:r>
              <a:rPr sz="2800" b="1" spc="-10" dirty="0">
                <a:latin typeface="Times New Roman"/>
                <a:cs typeface="Times New Roman"/>
              </a:rPr>
              <a:t>Экономический </a:t>
            </a:r>
            <a:r>
              <a:rPr sz="2800" b="1" dirty="0">
                <a:latin typeface="Times New Roman"/>
                <a:cs typeface="Times New Roman"/>
              </a:rPr>
              <a:t>анализ </a:t>
            </a:r>
            <a:r>
              <a:rPr sz="2800" b="1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состоит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в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оценке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влияния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вклада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проекта</a:t>
            </a:r>
            <a:r>
              <a:rPr sz="2800" spc="-5" dirty="0">
                <a:latin typeface="Times New Roman"/>
                <a:cs typeface="Times New Roman"/>
              </a:rPr>
              <a:t> в</a:t>
            </a:r>
            <a:endParaRPr sz="2800">
              <a:latin typeface="Times New Roman"/>
              <a:cs typeface="Times New Roman"/>
            </a:endParaRPr>
          </a:p>
          <a:p>
            <a:pPr marL="59690" marR="48260" algn="ctr">
              <a:lnSpc>
                <a:spcPct val="100000"/>
              </a:lnSpc>
            </a:pPr>
            <a:r>
              <a:rPr sz="2800" b="1" spc="-5" dirty="0">
                <a:latin typeface="Times New Roman"/>
                <a:cs typeface="Times New Roman"/>
              </a:rPr>
              <a:t>увеличение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Times New Roman"/>
                <a:cs typeface="Times New Roman"/>
              </a:rPr>
              <a:t>богатства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30" dirty="0">
                <a:latin typeface="Times New Roman"/>
                <a:cs typeface="Times New Roman"/>
              </a:rPr>
              <a:t>государства</a:t>
            </a:r>
            <a:r>
              <a:rPr sz="2800" b="1" spc="1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(нации).</a:t>
            </a:r>
            <a:r>
              <a:rPr sz="2800" b="1" spc="3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Таким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образом,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в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процессе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Times New Roman"/>
                <a:cs typeface="Times New Roman"/>
              </a:rPr>
              <a:t>экономического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анализа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Times New Roman"/>
                <a:cs typeface="Times New Roman"/>
              </a:rPr>
              <a:t>необходимо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выяснить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прибыльность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государства,</a:t>
            </a:r>
            <a:r>
              <a:rPr sz="2800" spc="-5" dirty="0">
                <a:latin typeface="Times New Roman"/>
                <a:cs typeface="Times New Roman"/>
              </a:rPr>
              <a:t> а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не </a:t>
            </a:r>
            <a:r>
              <a:rPr sz="2800" spc="-15" dirty="0">
                <a:latin typeface="Times New Roman"/>
                <a:cs typeface="Times New Roman"/>
              </a:rPr>
              <a:t>владельцев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Times New Roman"/>
                <a:cs typeface="Times New Roman"/>
              </a:rPr>
              <a:t>компании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от</a:t>
            </a:r>
            <a:r>
              <a:rPr sz="2800" spc="-5" dirty="0">
                <a:latin typeface="Times New Roman"/>
                <a:cs typeface="Times New Roman"/>
              </a:rPr>
              <a:t> реализации</a:t>
            </a:r>
            <a:endParaRPr sz="28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  <a:tabLst>
                <a:tab pos="2826385" algn="l"/>
              </a:tabLst>
            </a:pPr>
            <a:r>
              <a:rPr sz="2800" spc="-5" dirty="0">
                <a:latin typeface="Times New Roman"/>
                <a:cs typeface="Times New Roman"/>
              </a:rPr>
              <a:t>инвестиционного	</a:t>
            </a:r>
            <a:r>
              <a:rPr sz="2800" dirty="0">
                <a:latin typeface="Times New Roman"/>
                <a:cs typeface="Times New Roman"/>
              </a:rPr>
              <a:t>проекта.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067F827B-B024-C04F-8454-AA173ECD2C77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5848" y="640207"/>
            <a:ext cx="7756525" cy="467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900" spc="-5" dirty="0"/>
              <a:t>Характеристика</a:t>
            </a:r>
            <a:r>
              <a:rPr sz="2900" spc="-15" dirty="0"/>
              <a:t> </a:t>
            </a:r>
            <a:r>
              <a:rPr sz="2900" spc="-20" dirty="0"/>
              <a:t>разделов</a:t>
            </a:r>
            <a:r>
              <a:rPr sz="2900" spc="-40" dirty="0"/>
              <a:t> </a:t>
            </a:r>
            <a:r>
              <a:rPr sz="2900" spc="-10" dirty="0"/>
              <a:t>проектного</a:t>
            </a:r>
            <a:r>
              <a:rPr sz="2900" spc="-15" dirty="0"/>
              <a:t> </a:t>
            </a:r>
            <a:r>
              <a:rPr sz="2900" dirty="0"/>
              <a:t>анализа</a:t>
            </a:r>
            <a:endParaRPr sz="2900"/>
          </a:p>
        </p:txBody>
      </p:sp>
      <p:sp>
        <p:nvSpPr>
          <p:cNvPr id="3" name="object 3"/>
          <p:cNvSpPr txBox="1"/>
          <p:nvPr/>
        </p:nvSpPr>
        <p:spPr>
          <a:xfrm>
            <a:off x="284784" y="1084910"/>
            <a:ext cx="8015605" cy="5102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95"/>
              </a:spcBef>
              <a:tabLst>
                <a:tab pos="2541905" algn="l"/>
              </a:tabLst>
            </a:pPr>
            <a:r>
              <a:rPr sz="2500" b="1" spc="-10" dirty="0">
                <a:latin typeface="Times New Roman"/>
                <a:cs typeface="Times New Roman"/>
              </a:rPr>
              <a:t>Экономический	</a:t>
            </a:r>
            <a:r>
              <a:rPr sz="2500" b="1" dirty="0">
                <a:latin typeface="Times New Roman"/>
                <a:cs typeface="Times New Roman"/>
              </a:rPr>
              <a:t>анализ</a:t>
            </a:r>
            <a:endParaRPr sz="25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  <a:spcBef>
                <a:spcPts val="15"/>
              </a:spcBef>
            </a:pPr>
            <a:r>
              <a:rPr sz="2200" b="1" i="1" spc="-20" dirty="0">
                <a:latin typeface="Times New Roman"/>
                <a:cs typeface="Times New Roman"/>
              </a:rPr>
              <a:t>Необходимость</a:t>
            </a:r>
            <a:r>
              <a:rPr sz="2200" b="1" i="1" spc="10" dirty="0">
                <a:latin typeface="Times New Roman"/>
                <a:cs typeface="Times New Roman"/>
              </a:rPr>
              <a:t> </a:t>
            </a:r>
            <a:r>
              <a:rPr sz="2200" b="1" i="1" spc="-25" dirty="0">
                <a:latin typeface="Times New Roman"/>
                <a:cs typeface="Times New Roman"/>
              </a:rPr>
              <a:t>экономического</a:t>
            </a:r>
            <a:r>
              <a:rPr sz="2200" b="1" i="1" spc="-10" dirty="0">
                <a:latin typeface="Times New Roman"/>
                <a:cs typeface="Times New Roman"/>
              </a:rPr>
              <a:t> </a:t>
            </a:r>
            <a:r>
              <a:rPr sz="2200" b="1" i="1" spc="-5" dirty="0">
                <a:latin typeface="Times New Roman"/>
                <a:cs typeface="Times New Roman"/>
              </a:rPr>
              <a:t>анализа.</a:t>
            </a:r>
            <a:endParaRPr sz="2200">
              <a:latin typeface="Times New Roman"/>
              <a:cs typeface="Times New Roman"/>
            </a:endParaRPr>
          </a:p>
          <a:p>
            <a:pPr marL="201295" marR="194945" indent="2540" algn="ctr">
              <a:lnSpc>
                <a:spcPct val="100000"/>
              </a:lnSpc>
            </a:pPr>
            <a:r>
              <a:rPr sz="2200" spc="-5" dirty="0">
                <a:latin typeface="Times New Roman"/>
                <a:cs typeface="Times New Roman"/>
              </a:rPr>
              <a:t>Если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рынок</a:t>
            </a:r>
            <a:r>
              <a:rPr sz="2200" dirty="0">
                <a:latin typeface="Times New Roman"/>
                <a:cs typeface="Times New Roman"/>
              </a:rPr>
              <a:t> полностью</a:t>
            </a:r>
            <a:r>
              <a:rPr sz="2200" spc="-5" dirty="0">
                <a:latin typeface="Times New Roman"/>
                <a:cs typeface="Times New Roman"/>
              </a:rPr>
              <a:t> (идеально)</a:t>
            </a:r>
            <a:r>
              <a:rPr sz="2200" spc="2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свободный,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то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30" dirty="0">
                <a:latin typeface="Times New Roman"/>
                <a:cs typeface="Times New Roman"/>
              </a:rPr>
              <a:t>никакого </a:t>
            </a:r>
            <a:r>
              <a:rPr sz="2200" spc="-25" dirty="0">
                <a:latin typeface="Times New Roman"/>
                <a:cs typeface="Times New Roman"/>
              </a:rPr>
              <a:t> экономического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анализа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делать</a:t>
            </a:r>
            <a:r>
              <a:rPr sz="2200" spc="3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не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надо,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так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как</a:t>
            </a:r>
            <a:r>
              <a:rPr sz="2200" spc="2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то,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что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выгодно </a:t>
            </a:r>
            <a:r>
              <a:rPr sz="2200" spc="-53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владельцам</a:t>
            </a:r>
            <a:r>
              <a:rPr sz="2200" spc="40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компании,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одновременно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выгодно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всем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остальным.</a:t>
            </a:r>
            <a:endParaRPr sz="2200">
              <a:latin typeface="Times New Roman"/>
              <a:cs typeface="Times New Roman"/>
            </a:endParaRPr>
          </a:p>
          <a:p>
            <a:pPr marL="56515" marR="48895" algn="ctr">
              <a:lnSpc>
                <a:spcPct val="100000"/>
              </a:lnSpc>
              <a:spcBef>
                <a:spcPts val="5"/>
              </a:spcBef>
            </a:pPr>
            <a:r>
              <a:rPr sz="2200" spc="-20" dirty="0">
                <a:latin typeface="Times New Roman"/>
                <a:cs typeface="Times New Roman"/>
              </a:rPr>
              <a:t>Такую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ситуацию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следует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признать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идеальной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даже</a:t>
            </a:r>
            <a:r>
              <a:rPr sz="2200" spc="2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для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передовых </a:t>
            </a:r>
            <a:r>
              <a:rPr sz="2200" spc="-53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западных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стран. </a:t>
            </a:r>
            <a:r>
              <a:rPr sz="2200" spc="-5" dirty="0">
                <a:latin typeface="Times New Roman"/>
                <a:cs typeface="Times New Roman"/>
              </a:rPr>
              <a:t>Реально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цены</a:t>
            </a:r>
            <a:r>
              <a:rPr sz="2200" spc="-5" dirty="0">
                <a:latin typeface="Times New Roman"/>
                <a:cs typeface="Times New Roman"/>
              </a:rPr>
              <a:t> на многие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товары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искусственно 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изменяются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государством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(завышаются</a:t>
            </a:r>
            <a:r>
              <a:rPr sz="2200" spc="3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или</a:t>
            </a:r>
            <a:r>
              <a:rPr sz="2200" spc="-5" dirty="0">
                <a:latin typeface="Times New Roman"/>
                <a:cs typeface="Times New Roman"/>
              </a:rPr>
              <a:t> занижаются),</a:t>
            </a:r>
            <a:r>
              <a:rPr sz="2200" spc="2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и </a:t>
            </a:r>
            <a:r>
              <a:rPr sz="2200" spc="-15" dirty="0">
                <a:latin typeface="Times New Roman"/>
                <a:cs typeface="Times New Roman"/>
              </a:rPr>
              <a:t>очень</a:t>
            </a:r>
            <a:endParaRPr sz="2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200" spc="-30" dirty="0">
                <a:latin typeface="Times New Roman"/>
                <a:cs typeface="Times New Roman"/>
              </a:rPr>
              <a:t>редко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можно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оценить</a:t>
            </a:r>
            <a:r>
              <a:rPr sz="2200" spc="-10" dirty="0">
                <a:latin typeface="Times New Roman"/>
                <a:cs typeface="Times New Roman"/>
              </a:rPr>
              <a:t> экономический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вклад</a:t>
            </a:r>
            <a:r>
              <a:rPr sz="2200" spc="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проекта, </a:t>
            </a:r>
            <a:r>
              <a:rPr sz="2200" spc="10" dirty="0">
                <a:latin typeface="Times New Roman"/>
                <a:cs typeface="Times New Roman"/>
              </a:rPr>
              <a:t>если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известен</a:t>
            </a:r>
            <a:endParaRPr sz="2200">
              <a:latin typeface="Times New Roman"/>
              <a:cs typeface="Times New Roman"/>
            </a:endParaRPr>
          </a:p>
          <a:p>
            <a:pPr marL="3175" algn="ctr">
              <a:lnSpc>
                <a:spcPct val="100000"/>
              </a:lnSpc>
            </a:pPr>
            <a:r>
              <a:rPr sz="2200" spc="-5" dirty="0">
                <a:latin typeface="Times New Roman"/>
                <a:cs typeface="Times New Roman"/>
              </a:rPr>
              <a:t>финансовый.</a:t>
            </a:r>
            <a:endParaRPr sz="2200">
              <a:latin typeface="Times New Roman"/>
              <a:cs typeface="Times New Roman"/>
            </a:endParaRPr>
          </a:p>
          <a:p>
            <a:pPr marL="233045" marR="225425" algn="ctr">
              <a:lnSpc>
                <a:spcPct val="100000"/>
              </a:lnSpc>
            </a:pPr>
            <a:r>
              <a:rPr sz="2200" spc="-5" dirty="0">
                <a:latin typeface="Times New Roman"/>
                <a:cs typeface="Times New Roman"/>
              </a:rPr>
              <a:t>В </a:t>
            </a:r>
            <a:r>
              <a:rPr sz="2200" spc="-10" dirty="0">
                <a:latin typeface="Times New Roman"/>
                <a:cs typeface="Times New Roman"/>
              </a:rPr>
              <a:t>связи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с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этим для</a:t>
            </a:r>
            <a:r>
              <a:rPr sz="2200" spc="2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крупных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инвестиционных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проектов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помимо </a:t>
            </a:r>
            <a:r>
              <a:rPr sz="2200" spc="-53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оценки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их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финансовой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эффективности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принято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анализировать 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экономическую</a:t>
            </a:r>
            <a:r>
              <a:rPr sz="2200" spc="-5" dirty="0">
                <a:latin typeface="Times New Roman"/>
                <a:cs typeface="Times New Roman"/>
              </a:rPr>
              <a:t> эффективность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и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экономическую</a:t>
            </a:r>
            <a:endParaRPr sz="2200">
              <a:latin typeface="Times New Roman"/>
              <a:cs typeface="Times New Roman"/>
            </a:endParaRPr>
          </a:p>
          <a:p>
            <a:pPr marL="78105" marR="70485" algn="ctr">
              <a:lnSpc>
                <a:spcPct val="100000"/>
              </a:lnSpc>
              <a:spcBef>
                <a:spcPts val="5"/>
              </a:spcBef>
            </a:pPr>
            <a:r>
              <a:rPr sz="2200" spc="-10" dirty="0">
                <a:latin typeface="Times New Roman"/>
                <a:cs typeface="Times New Roman"/>
              </a:rPr>
              <a:t>притягательность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40" dirty="0">
                <a:latin typeface="Times New Roman"/>
                <a:cs typeface="Times New Roman"/>
              </a:rPr>
              <a:t>(т.е.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степень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соответствия</a:t>
            </a:r>
            <a:r>
              <a:rPr sz="2200" spc="3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проекта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национально </a:t>
            </a:r>
            <a:r>
              <a:rPr sz="2200" spc="-53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приоритетным</a:t>
            </a:r>
            <a:r>
              <a:rPr sz="2200" spc="-15" dirty="0">
                <a:latin typeface="Times New Roman"/>
                <a:cs typeface="Times New Roman"/>
              </a:rPr>
              <a:t> задачам).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FD4F41C2-2DB9-7838-136A-29577E4682A7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3430" y="784351"/>
            <a:ext cx="6986270" cy="1428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Характеристика </a:t>
            </a:r>
            <a:r>
              <a:rPr spc="-20" dirty="0"/>
              <a:t>разделов </a:t>
            </a:r>
            <a:r>
              <a:rPr spc="-10" dirty="0"/>
              <a:t>проектного </a:t>
            </a:r>
            <a:r>
              <a:rPr spc="-785" dirty="0"/>
              <a:t> </a:t>
            </a:r>
            <a:r>
              <a:rPr dirty="0"/>
              <a:t>анализа</a:t>
            </a:r>
          </a:p>
          <a:p>
            <a:pPr marL="3175" algn="ctr">
              <a:lnSpc>
                <a:spcPct val="100000"/>
              </a:lnSpc>
              <a:tabLst>
                <a:tab pos="2844800" algn="l"/>
              </a:tabLst>
            </a:pPr>
            <a:r>
              <a:rPr sz="2800" spc="-10" dirty="0"/>
              <a:t>Экономический	</a:t>
            </a:r>
            <a:r>
              <a:rPr sz="2800" dirty="0"/>
              <a:t>анализ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396646" y="2614929"/>
            <a:ext cx="7337425" cy="38677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9710" marR="207010" indent="-1905" algn="ctr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Times New Roman"/>
                <a:cs typeface="Times New Roman"/>
              </a:rPr>
              <a:t>Измерение </a:t>
            </a:r>
            <a:r>
              <a:rPr sz="2800" spc="-25" dirty="0">
                <a:latin typeface="Times New Roman"/>
                <a:cs typeface="Times New Roman"/>
              </a:rPr>
              <a:t>экономической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эффективности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производится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с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учетом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стоимости </a:t>
            </a:r>
            <a:r>
              <a:rPr sz="2800" spc="-20" dirty="0">
                <a:latin typeface="Times New Roman"/>
                <a:cs typeface="Times New Roman"/>
              </a:rPr>
              <a:t>возможной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закупки</a:t>
            </a:r>
            <a:r>
              <a:rPr sz="2800" dirty="0">
                <a:latin typeface="Times New Roman"/>
                <a:cs typeface="Times New Roman"/>
              </a:rPr>
              <a:t> ресурсов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и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готовой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продукции, 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внутренних </a:t>
            </a:r>
            <a:r>
              <a:rPr sz="2800" spc="-10" dirty="0">
                <a:latin typeface="Times New Roman"/>
                <a:cs typeface="Times New Roman"/>
              </a:rPr>
              <a:t>цен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Times New Roman"/>
                <a:cs typeface="Times New Roman"/>
              </a:rPr>
              <a:t>(которые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отличаются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от</a:t>
            </a:r>
            <a:endParaRPr sz="2800">
              <a:latin typeface="Times New Roman"/>
              <a:cs typeface="Times New Roman"/>
            </a:endParaRPr>
          </a:p>
          <a:p>
            <a:pPr marL="467995" marR="455295" indent="-635" algn="ctr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latin typeface="Times New Roman"/>
                <a:cs typeface="Times New Roman"/>
              </a:rPr>
              <a:t>мировых)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и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многого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другого,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что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является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отличительной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особенностью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страны</a:t>
            </a:r>
            <a:r>
              <a:rPr sz="2800" spc="-5" dirty="0">
                <a:latin typeface="Times New Roman"/>
                <a:cs typeface="Times New Roman"/>
              </a:rPr>
              <a:t> и</a:t>
            </a:r>
            <a:r>
              <a:rPr sz="2800" spc="-10" dirty="0">
                <a:latin typeface="Times New Roman"/>
                <a:cs typeface="Times New Roman"/>
              </a:rPr>
              <a:t> не</a:t>
            </a:r>
            <a:endParaRPr sz="2800">
              <a:latin typeface="Times New Roman"/>
              <a:cs typeface="Times New Roman"/>
            </a:endParaRPr>
          </a:p>
          <a:p>
            <a:pPr marL="12065" marR="5080" indent="4445" algn="ctr">
              <a:lnSpc>
                <a:spcPct val="100000"/>
              </a:lnSpc>
              <a:tabLst>
                <a:tab pos="4449445" algn="l"/>
              </a:tabLst>
            </a:pPr>
            <a:r>
              <a:rPr sz="2800" spc="-5" dirty="0">
                <a:latin typeface="Times New Roman"/>
                <a:cs typeface="Times New Roman"/>
              </a:rPr>
              <a:t>совпадает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с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мировыми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правилами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и</a:t>
            </a:r>
            <a:r>
              <a:rPr sz="2800" spc="-10" dirty="0">
                <a:latin typeface="Times New Roman"/>
                <a:cs typeface="Times New Roman"/>
              </a:rPr>
              <a:t> расценками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например,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условий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работы	</a:t>
            </a:r>
            <a:r>
              <a:rPr sz="2800" spc="-5" dirty="0">
                <a:latin typeface="Times New Roman"/>
                <a:cs typeface="Times New Roman"/>
              </a:rPr>
              <a:t>с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валютами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других</a:t>
            </a:r>
            <a:endParaRPr sz="2800">
              <a:latin typeface="Times New Roman"/>
              <a:cs typeface="Times New Roman"/>
            </a:endParaRPr>
          </a:p>
          <a:p>
            <a:pPr marL="5080" algn="ctr">
              <a:lnSpc>
                <a:spcPct val="100000"/>
              </a:lnSpc>
              <a:spcBef>
                <a:spcPts val="10"/>
              </a:spcBef>
            </a:pPr>
            <a:r>
              <a:rPr sz="2800" dirty="0">
                <a:latin typeface="Times New Roman"/>
                <a:cs typeface="Times New Roman"/>
              </a:rPr>
              <a:t>стран).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C1D52581-9B12-8461-F57D-70F1EC413D51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0201" y="478916"/>
            <a:ext cx="6986270" cy="1428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Характеристика </a:t>
            </a:r>
            <a:r>
              <a:rPr spc="-20" dirty="0"/>
              <a:t>разделов </a:t>
            </a:r>
            <a:r>
              <a:rPr spc="-10" dirty="0"/>
              <a:t>проектного </a:t>
            </a:r>
            <a:r>
              <a:rPr spc="-785" dirty="0"/>
              <a:t> </a:t>
            </a:r>
            <a:r>
              <a:rPr dirty="0"/>
              <a:t>анализа</a:t>
            </a:r>
          </a:p>
          <a:p>
            <a:pPr algn="ctr">
              <a:lnSpc>
                <a:spcPct val="100000"/>
              </a:lnSpc>
              <a:tabLst>
                <a:tab pos="2840990" algn="l"/>
              </a:tabLst>
            </a:pPr>
            <a:r>
              <a:rPr sz="2800" spc="-10" dirty="0"/>
              <a:t>Экономический	</a:t>
            </a:r>
            <a:r>
              <a:rPr sz="2800" spc="-5" dirty="0"/>
              <a:t>анализ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269544" y="2311146"/>
            <a:ext cx="8047355" cy="441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3535" marR="333375" algn="ctr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Экономический </a:t>
            </a:r>
            <a:r>
              <a:rPr sz="2400" dirty="0">
                <a:latin typeface="Times New Roman"/>
                <a:cs typeface="Times New Roman"/>
              </a:rPr>
              <a:t>анализ обычно </a:t>
            </a:r>
            <a:r>
              <a:rPr sz="2400" spc="-10" dirty="0">
                <a:latin typeface="Times New Roman"/>
                <a:cs typeface="Times New Roman"/>
              </a:rPr>
              <a:t>проводится </a:t>
            </a:r>
            <a:r>
              <a:rPr sz="2400" dirty="0">
                <a:latin typeface="Times New Roman"/>
                <a:cs typeface="Times New Roman"/>
              </a:rPr>
              <a:t>для </a:t>
            </a:r>
            <a:r>
              <a:rPr sz="2400" spc="-5" dirty="0">
                <a:latin typeface="Times New Roman"/>
                <a:cs typeface="Times New Roman"/>
              </a:rPr>
              <a:t>крупных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инвестиционных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проектов,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30" dirty="0">
                <a:latin typeface="Times New Roman"/>
                <a:cs typeface="Times New Roman"/>
              </a:rPr>
              <a:t>которые</a:t>
            </a:r>
            <a:r>
              <a:rPr sz="2400" spc="-10" dirty="0">
                <a:latin typeface="Times New Roman"/>
                <a:cs typeface="Times New Roman"/>
              </a:rPr>
              <a:t> разрабатываются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по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заказу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правительства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призваны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решить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какую-либо </a:t>
            </a:r>
            <a:r>
              <a:rPr sz="2400" spc="-5" dirty="0">
                <a:latin typeface="Times New Roman"/>
                <a:cs typeface="Times New Roman"/>
              </a:rPr>
              <a:t> национально-значимую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45" dirty="0">
                <a:latin typeface="Times New Roman"/>
                <a:cs typeface="Times New Roman"/>
              </a:rPr>
              <a:t>задачу. </a:t>
            </a:r>
            <a:r>
              <a:rPr sz="2400" dirty="0">
                <a:latin typeface="Times New Roman"/>
                <a:cs typeface="Times New Roman"/>
              </a:rPr>
              <a:t>Если</a:t>
            </a:r>
            <a:r>
              <a:rPr sz="2400" spc="-5" dirty="0">
                <a:latin typeface="Times New Roman"/>
                <a:cs typeface="Times New Roman"/>
              </a:rPr>
              <a:t> предприятие</a:t>
            </a:r>
            <a:endParaRPr sz="2400">
              <a:latin typeface="Times New Roman"/>
              <a:cs typeface="Times New Roman"/>
            </a:endParaRPr>
          </a:p>
          <a:p>
            <a:pPr marL="12700" marR="5080" algn="ctr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разрабатывает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инвестиционный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проект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по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своей </a:t>
            </a:r>
            <a:r>
              <a:rPr sz="2400" spc="-5" dirty="0">
                <a:latin typeface="Times New Roman"/>
                <a:cs typeface="Times New Roman"/>
              </a:rPr>
              <a:t>собственной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инициативе,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самостоятельно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привлекая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инвестора,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оно в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30" dirty="0">
                <a:latin typeface="Times New Roman"/>
                <a:cs typeface="Times New Roman"/>
              </a:rPr>
              <a:t>конечном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итоге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фокусирует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общий </a:t>
            </a:r>
            <a:r>
              <a:rPr sz="2400" spc="5" dirty="0">
                <a:latin typeface="Times New Roman"/>
                <a:cs typeface="Times New Roman"/>
              </a:rPr>
              <a:t>интерес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проекта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на</a:t>
            </a:r>
            <a:endParaRPr sz="2400">
              <a:latin typeface="Times New Roman"/>
              <a:cs typeface="Times New Roman"/>
            </a:endParaRPr>
          </a:p>
          <a:p>
            <a:pPr marL="117475" marR="107950" algn="ctr">
              <a:lnSpc>
                <a:spcPct val="100000"/>
              </a:lnSpc>
              <a:tabLst>
                <a:tab pos="6643370" algn="l"/>
              </a:tabLst>
            </a:pPr>
            <a:r>
              <a:rPr sz="2400" spc="-25" dirty="0">
                <a:latin typeface="Times New Roman"/>
                <a:cs typeface="Times New Roman"/>
              </a:rPr>
              <a:t>выгодах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его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участников,</a:t>
            </a:r>
            <a:r>
              <a:rPr sz="2400" spc="-25" dirty="0">
                <a:latin typeface="Times New Roman"/>
                <a:cs typeface="Times New Roman"/>
              </a:rPr>
              <a:t> главным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образом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тех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физических</a:t>
            </a:r>
            <a:r>
              <a:rPr sz="2400" dirty="0">
                <a:latin typeface="Times New Roman"/>
                <a:cs typeface="Times New Roman"/>
              </a:rPr>
              <a:t> и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юридических </a:t>
            </a:r>
            <a:r>
              <a:rPr sz="2400" spc="-5" dirty="0">
                <a:latin typeface="Times New Roman"/>
                <a:cs typeface="Times New Roman"/>
              </a:rPr>
              <a:t>лиц,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30" dirty="0">
                <a:latin typeface="Times New Roman"/>
                <a:cs typeface="Times New Roman"/>
              </a:rPr>
              <a:t>которые</a:t>
            </a:r>
            <a:r>
              <a:rPr sz="2400" dirty="0">
                <a:latin typeface="Times New Roman"/>
                <a:cs typeface="Times New Roman"/>
              </a:rPr>
              <a:t> предоставили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финансовые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ресурсы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для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проекта.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 </a:t>
            </a:r>
            <a:r>
              <a:rPr sz="2400" spc="15" dirty="0">
                <a:latin typeface="Times New Roman"/>
                <a:cs typeface="Times New Roman"/>
              </a:rPr>
              <a:t>если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число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этих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лиц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не	</a:t>
            </a:r>
            <a:r>
              <a:rPr sz="2400" spc="-30" dirty="0">
                <a:latin typeface="Times New Roman"/>
                <a:cs typeface="Times New Roman"/>
              </a:rPr>
              <a:t>входит 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государство,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экономический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анализ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проекта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можно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не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производить.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BBB19A8E-BB2D-24FF-B49A-7B99C5BFAB1C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3125" y="711784"/>
            <a:ext cx="6987540" cy="1429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Характеристика </a:t>
            </a:r>
            <a:r>
              <a:rPr spc="-20" dirty="0"/>
              <a:t>разделов </a:t>
            </a:r>
            <a:r>
              <a:rPr spc="-10" dirty="0"/>
              <a:t>проектного </a:t>
            </a:r>
            <a:r>
              <a:rPr spc="-785" dirty="0"/>
              <a:t> </a:t>
            </a:r>
            <a:r>
              <a:rPr dirty="0"/>
              <a:t>анализа</a:t>
            </a:r>
          </a:p>
          <a:p>
            <a:pPr algn="ctr">
              <a:lnSpc>
                <a:spcPct val="100000"/>
              </a:lnSpc>
              <a:spcBef>
                <a:spcPts val="5"/>
              </a:spcBef>
              <a:tabLst>
                <a:tab pos="3590925" algn="l"/>
              </a:tabLst>
            </a:pPr>
            <a:r>
              <a:rPr sz="2800" spc="-10" dirty="0"/>
              <a:t>Институциональный	</a:t>
            </a:r>
            <a:r>
              <a:rPr sz="2800" spc="-5" dirty="0"/>
              <a:t>анализ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67029" y="2543048"/>
            <a:ext cx="7001509" cy="3439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60070" marR="552450" algn="ctr">
              <a:lnSpc>
                <a:spcPct val="100000"/>
              </a:lnSpc>
              <a:spcBef>
                <a:spcPts val="95"/>
              </a:spcBef>
              <a:tabLst>
                <a:tab pos="2708275" algn="l"/>
              </a:tabLst>
            </a:pPr>
            <a:r>
              <a:rPr sz="2800" spc="-10" dirty="0">
                <a:latin typeface="Times New Roman"/>
                <a:cs typeface="Times New Roman"/>
              </a:rPr>
              <a:t>Институциональный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анализ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оценивает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возможность	успешного выполнения </a:t>
            </a:r>
            <a:r>
              <a:rPr sz="2800" spc="-5" dirty="0">
                <a:latin typeface="Times New Roman"/>
                <a:cs typeface="Times New Roman"/>
              </a:rPr>
              <a:t> инвестиционного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проекта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с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учетом</a:t>
            </a:r>
            <a:endParaRPr sz="2800">
              <a:latin typeface="Times New Roman"/>
              <a:cs typeface="Times New Roman"/>
            </a:endParaRPr>
          </a:p>
          <a:p>
            <a:pPr marL="12700" marR="5080" indent="-3810" algn="ctr">
              <a:lnSpc>
                <a:spcPct val="100000"/>
              </a:lnSpc>
              <a:tabLst>
                <a:tab pos="4951095" algn="l"/>
              </a:tabLst>
            </a:pPr>
            <a:r>
              <a:rPr sz="2800" spc="-5" dirty="0">
                <a:latin typeface="Times New Roman"/>
                <a:cs typeface="Times New Roman"/>
              </a:rPr>
              <a:t>организационной,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правовой,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политической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и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административной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обстановки.	</a:t>
            </a:r>
            <a:r>
              <a:rPr sz="2800" spc="-30" dirty="0">
                <a:latin typeface="Times New Roman"/>
                <a:cs typeface="Times New Roman"/>
              </a:rPr>
              <a:t>Его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Times New Roman"/>
                <a:cs typeface="Times New Roman"/>
              </a:rPr>
              <a:t>главная </a:t>
            </a:r>
            <a:r>
              <a:rPr sz="2800" spc="-25" dirty="0">
                <a:latin typeface="Times New Roman"/>
                <a:cs typeface="Times New Roman"/>
              </a:rPr>
              <a:t> задача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–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оценить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совокупность </a:t>
            </a:r>
            <a:r>
              <a:rPr sz="2800" b="1" spc="-5" dirty="0">
                <a:latin typeface="Times New Roman"/>
                <a:cs typeface="Times New Roman"/>
              </a:rPr>
              <a:t>внутренних</a:t>
            </a:r>
            <a:r>
              <a:rPr sz="2800" b="1" spc="1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и </a:t>
            </a:r>
            <a:r>
              <a:rPr sz="2800" b="1" spc="-68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внешних</a:t>
            </a:r>
            <a:r>
              <a:rPr sz="2800" b="1" spc="-5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Times New Roman"/>
                <a:cs typeface="Times New Roman"/>
              </a:rPr>
              <a:t>факторов</a:t>
            </a:r>
            <a:r>
              <a:rPr sz="2800" spc="-15" dirty="0">
                <a:latin typeface="Times New Roman"/>
                <a:cs typeface="Times New Roman"/>
              </a:rPr>
              <a:t>,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сопровождающих</a:t>
            </a:r>
            <a:endParaRPr sz="28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800" dirty="0">
                <a:latin typeface="Times New Roman"/>
                <a:cs typeface="Times New Roman"/>
              </a:rPr>
              <a:t>инвестиционный</a:t>
            </a:r>
            <a:r>
              <a:rPr sz="2800" spc="-35" dirty="0">
                <a:latin typeface="Times New Roman"/>
                <a:cs typeface="Times New Roman"/>
              </a:rPr>
              <a:t> проект.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057D8097-C4F2-ABEB-AE37-9E38CA57EA56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77238" y="784351"/>
            <a:ext cx="4790440" cy="1428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58165" marR="5080" indent="-5461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Характеристика </a:t>
            </a:r>
            <a:r>
              <a:rPr spc="-20" dirty="0"/>
              <a:t>разделов </a:t>
            </a:r>
            <a:r>
              <a:rPr spc="-790" dirty="0"/>
              <a:t> </a:t>
            </a:r>
            <a:r>
              <a:rPr spc="-10" dirty="0"/>
              <a:t>проектного</a:t>
            </a:r>
            <a:r>
              <a:rPr spc="-25" dirty="0"/>
              <a:t> </a:t>
            </a:r>
            <a:r>
              <a:rPr dirty="0"/>
              <a:t>анализа</a:t>
            </a:r>
          </a:p>
          <a:p>
            <a:pPr marL="44450">
              <a:lnSpc>
                <a:spcPct val="100000"/>
              </a:lnSpc>
              <a:tabLst>
                <a:tab pos="3635375" algn="l"/>
              </a:tabLst>
            </a:pPr>
            <a:r>
              <a:rPr sz="2800" spc="-10" dirty="0"/>
              <a:t>Институциональный	</a:t>
            </a:r>
            <a:r>
              <a:rPr sz="2800" dirty="0"/>
              <a:t>анализ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464616" y="2614929"/>
            <a:ext cx="6411595" cy="25863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22885" marR="212090" algn="ctr">
              <a:lnSpc>
                <a:spcPct val="100000"/>
              </a:lnSpc>
              <a:spcBef>
                <a:spcPts val="95"/>
              </a:spcBef>
            </a:pPr>
            <a:r>
              <a:rPr sz="2800" spc="-15" dirty="0">
                <a:latin typeface="Times New Roman"/>
                <a:cs typeface="Times New Roman"/>
              </a:rPr>
              <a:t>Оценка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внутренних</a:t>
            </a:r>
            <a:r>
              <a:rPr sz="2800" b="1" spc="5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Times New Roman"/>
                <a:cs typeface="Times New Roman"/>
              </a:rPr>
              <a:t>факторов</a:t>
            </a:r>
            <a:r>
              <a:rPr sz="2800" b="1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обычно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предусматривает</a:t>
            </a:r>
            <a:endParaRPr sz="2800">
              <a:latin typeface="Times New Roman"/>
              <a:cs typeface="Times New Roman"/>
            </a:endParaRPr>
          </a:p>
          <a:p>
            <a:pPr marL="12700" marR="5080" algn="ctr">
              <a:lnSpc>
                <a:spcPct val="100000"/>
              </a:lnSpc>
              <a:spcBef>
                <a:spcPts val="5"/>
              </a:spcBef>
            </a:pPr>
            <a:r>
              <a:rPr sz="2800" i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анализ</a:t>
            </a:r>
            <a:r>
              <a:rPr sz="2800" i="1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i="1" u="heavy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возможностей</a:t>
            </a:r>
            <a:r>
              <a:rPr sz="2800" i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i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производственного </a:t>
            </a:r>
            <a:r>
              <a:rPr sz="2800" i="1" spc="-685" dirty="0">
                <a:latin typeface="Times New Roman"/>
                <a:cs typeface="Times New Roman"/>
              </a:rPr>
              <a:t> </a:t>
            </a:r>
            <a:r>
              <a:rPr sz="2800" i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менеджмента,</a:t>
            </a:r>
            <a:endParaRPr sz="280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i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трудовых</a:t>
            </a:r>
            <a:r>
              <a:rPr sz="2800" i="1" u="heavy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i="1" u="heavy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ресурсов</a:t>
            </a:r>
            <a:endParaRPr sz="2800">
              <a:latin typeface="Times New Roman"/>
              <a:cs typeface="Times New Roman"/>
            </a:endParaRPr>
          </a:p>
          <a:p>
            <a:pPr marL="2540" algn="ctr">
              <a:lnSpc>
                <a:spcPct val="100000"/>
              </a:lnSpc>
            </a:pPr>
            <a:r>
              <a:rPr sz="2800" i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и</a:t>
            </a:r>
            <a:r>
              <a:rPr sz="2800" i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i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организационной</a:t>
            </a:r>
            <a:r>
              <a:rPr sz="2800" i="1" u="heavy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i="1" u="heavy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структуры.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F8939CE7-F7F3-EA59-8322-399B0DB6D551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437" y="484073"/>
            <a:ext cx="7642859" cy="6000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4097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Для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b="1" i="1" spc="-15" dirty="0">
                <a:latin typeface="Times New Roman"/>
                <a:cs typeface="Times New Roman"/>
              </a:rPr>
              <a:t>локальных</a:t>
            </a:r>
            <a:r>
              <a:rPr sz="2800" b="1" i="1" spc="-5" dirty="0">
                <a:latin typeface="Times New Roman"/>
                <a:cs typeface="Times New Roman"/>
              </a:rPr>
              <a:t> </a:t>
            </a:r>
            <a:r>
              <a:rPr sz="2800" b="1" i="1" spc="-15" dirty="0">
                <a:latin typeface="Times New Roman"/>
                <a:cs typeface="Times New Roman"/>
              </a:rPr>
              <a:t>проектов</a:t>
            </a:r>
            <a:r>
              <a:rPr sz="2800" b="1" i="1" spc="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на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II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этапе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определяют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эффективность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участия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в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проекте </a:t>
            </a:r>
            <a:r>
              <a:rPr sz="2800" spc="-15" dirty="0">
                <a:latin typeface="Times New Roman"/>
                <a:cs typeface="Times New Roman"/>
              </a:rPr>
              <a:t>отдельных </a:t>
            </a:r>
            <a:r>
              <a:rPr sz="2800" spc="-10" dirty="0">
                <a:latin typeface="Times New Roman"/>
                <a:cs typeface="Times New Roman"/>
              </a:rPr>
              <a:t> предприятий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–участников,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эффективность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latin typeface="Times New Roman"/>
                <a:cs typeface="Times New Roman"/>
              </a:rPr>
              <a:t>инвестирования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в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акции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таких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акционерных</a:t>
            </a:r>
            <a:endParaRPr sz="28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tabLst>
                <a:tab pos="815340" algn="l"/>
              </a:tabLst>
            </a:pPr>
            <a:r>
              <a:rPr sz="2800" spc="-10" dirty="0">
                <a:latin typeface="Times New Roman"/>
                <a:cs typeface="Times New Roman"/>
              </a:rPr>
              <a:t>предприятий</a:t>
            </a:r>
            <a:r>
              <a:rPr sz="2800" spc="-5" dirty="0">
                <a:latin typeface="Times New Roman"/>
                <a:cs typeface="Times New Roman"/>
              </a:rPr>
              <a:t> и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эффективность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участия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бюджета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в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реализации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проекта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(бюджетную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эффективность).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Для</a:t>
            </a:r>
            <a:r>
              <a:rPr sz="2800" spc="70" dirty="0">
                <a:latin typeface="Times New Roman"/>
                <a:cs typeface="Times New Roman"/>
              </a:rPr>
              <a:t> </a:t>
            </a:r>
            <a:r>
              <a:rPr sz="2800" b="1" i="1" spc="-15" dirty="0">
                <a:latin typeface="Times New Roman"/>
                <a:cs typeface="Times New Roman"/>
              </a:rPr>
              <a:t>общественно</a:t>
            </a:r>
            <a:r>
              <a:rPr sz="2800" b="1" i="1" spc="75" dirty="0">
                <a:latin typeface="Times New Roman"/>
                <a:cs typeface="Times New Roman"/>
              </a:rPr>
              <a:t> </a:t>
            </a:r>
            <a:r>
              <a:rPr sz="2800" b="1" i="1" spc="-10" dirty="0">
                <a:latin typeface="Times New Roman"/>
                <a:cs typeface="Times New Roman"/>
              </a:rPr>
              <a:t>значимых</a:t>
            </a:r>
            <a:r>
              <a:rPr sz="2800" b="1" i="1" spc="45" dirty="0">
                <a:latin typeface="Times New Roman"/>
                <a:cs typeface="Times New Roman"/>
              </a:rPr>
              <a:t> </a:t>
            </a:r>
            <a:r>
              <a:rPr sz="2800" b="1" i="1" spc="-15" dirty="0">
                <a:latin typeface="Times New Roman"/>
                <a:cs typeface="Times New Roman"/>
              </a:rPr>
              <a:t>проектов</a:t>
            </a:r>
            <a:r>
              <a:rPr sz="2800" b="1" i="1" spc="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на</a:t>
            </a:r>
            <a:r>
              <a:rPr sz="2800" spc="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II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этапе</a:t>
            </a:r>
            <a:r>
              <a:rPr sz="2800" spc="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в</a:t>
            </a:r>
            <a:r>
              <a:rPr sz="2800" spc="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первую</a:t>
            </a:r>
            <a:r>
              <a:rPr sz="2800" spc="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очередь</a:t>
            </a:r>
            <a:r>
              <a:rPr sz="2800" spc="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определяют </a:t>
            </a:r>
            <a:r>
              <a:rPr sz="2800" spc="-5" dirty="0">
                <a:latin typeface="Times New Roman"/>
                <a:cs typeface="Times New Roman"/>
              </a:rPr>
              <a:t> региональную</a:t>
            </a:r>
            <a:r>
              <a:rPr sz="2800" spc="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эффективность</a:t>
            </a:r>
            <a:r>
              <a:rPr sz="2800" spc="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и</a:t>
            </a:r>
            <a:r>
              <a:rPr sz="2800" spc="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в</a:t>
            </a:r>
            <a:r>
              <a:rPr sz="2800" spc="9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случае,</a:t>
            </a:r>
            <a:r>
              <a:rPr sz="2800" spc="90" dirty="0">
                <a:latin typeface="Times New Roman"/>
                <a:cs typeface="Times New Roman"/>
              </a:rPr>
              <a:t> </a:t>
            </a:r>
            <a:r>
              <a:rPr sz="2800" spc="10" dirty="0">
                <a:latin typeface="Times New Roman"/>
                <a:cs typeface="Times New Roman"/>
              </a:rPr>
              <a:t>если 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она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удовлетворительна,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дальнейший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расчет 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производят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так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же,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как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и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для </a:t>
            </a:r>
            <a:r>
              <a:rPr sz="2800" spc="-10" dirty="0">
                <a:latin typeface="Times New Roman"/>
                <a:cs typeface="Times New Roman"/>
              </a:rPr>
              <a:t>локальных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проектов.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При	</a:t>
            </a:r>
            <a:r>
              <a:rPr sz="2800" spc="-20" dirty="0">
                <a:latin typeface="Times New Roman"/>
                <a:cs typeface="Times New Roman"/>
              </a:rPr>
              <a:t>необходимости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на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этом</a:t>
            </a:r>
            <a:r>
              <a:rPr sz="2800" spc="-10" dirty="0">
                <a:latin typeface="Times New Roman"/>
                <a:cs typeface="Times New Roman"/>
              </a:rPr>
              <a:t> этапе </a:t>
            </a:r>
            <a:r>
              <a:rPr sz="2800" spc="-25" dirty="0">
                <a:latin typeface="Times New Roman"/>
                <a:cs typeface="Times New Roman"/>
              </a:rPr>
              <a:t>может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быть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оценена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также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отраслевая</a:t>
            </a:r>
            <a:r>
              <a:rPr sz="2800" spc="-5" dirty="0">
                <a:latin typeface="Times New Roman"/>
                <a:cs typeface="Times New Roman"/>
              </a:rPr>
              <a:t> эффективность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800" dirty="0">
                <a:latin typeface="Times New Roman"/>
                <a:cs typeface="Times New Roman"/>
              </a:rPr>
              <a:t>проекта.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FC1BAB5-C05A-CA94-C82C-C9EE4E082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4D75FA60-AFBF-6B22-B160-F8B92B942703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7963" y="352170"/>
            <a:ext cx="6986270" cy="1428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Характеристика </a:t>
            </a:r>
            <a:r>
              <a:rPr spc="-20" dirty="0"/>
              <a:t>разделов </a:t>
            </a:r>
            <a:r>
              <a:rPr spc="-10" dirty="0"/>
              <a:t>проектного </a:t>
            </a:r>
            <a:r>
              <a:rPr spc="-785" dirty="0"/>
              <a:t> </a:t>
            </a:r>
            <a:r>
              <a:rPr dirty="0"/>
              <a:t>анализа</a:t>
            </a:r>
          </a:p>
          <a:p>
            <a:pPr marL="1270" algn="ctr">
              <a:lnSpc>
                <a:spcPct val="100000"/>
              </a:lnSpc>
              <a:spcBef>
                <a:spcPts val="10"/>
              </a:spcBef>
              <a:tabLst>
                <a:tab pos="3592195" algn="l"/>
              </a:tabLst>
            </a:pPr>
            <a:r>
              <a:rPr sz="2800" spc="-10" dirty="0"/>
              <a:t>Институциональный	</a:t>
            </a:r>
            <a:r>
              <a:rPr sz="2800" spc="-5" dirty="0"/>
              <a:t>анализ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191515" y="2182748"/>
            <a:ext cx="8059420" cy="41732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83260" marR="676275" algn="ctr">
              <a:lnSpc>
                <a:spcPct val="100000"/>
              </a:lnSpc>
              <a:spcBef>
                <a:spcPts val="95"/>
              </a:spcBef>
            </a:pPr>
            <a:r>
              <a:rPr sz="2800" b="1" i="1" spc="-5" dirty="0">
                <a:latin typeface="Times New Roman"/>
                <a:cs typeface="Times New Roman"/>
              </a:rPr>
              <a:t>Анализ</a:t>
            </a:r>
            <a:r>
              <a:rPr sz="2800" b="1" i="1" spc="10" dirty="0">
                <a:latin typeface="Times New Roman"/>
                <a:cs typeface="Times New Roman"/>
              </a:rPr>
              <a:t> </a:t>
            </a:r>
            <a:r>
              <a:rPr sz="2800" b="1" i="1" spc="-30" dirty="0">
                <a:latin typeface="Times New Roman"/>
                <a:cs typeface="Times New Roman"/>
              </a:rPr>
              <a:t>возможностей</a:t>
            </a:r>
            <a:r>
              <a:rPr sz="2800" b="1" i="1" spc="-10" dirty="0">
                <a:latin typeface="Times New Roman"/>
                <a:cs typeface="Times New Roman"/>
              </a:rPr>
              <a:t> </a:t>
            </a:r>
            <a:r>
              <a:rPr sz="2800" b="1" i="1" spc="-15" dirty="0">
                <a:latin typeface="Times New Roman"/>
                <a:cs typeface="Times New Roman"/>
              </a:rPr>
              <a:t>производственного </a:t>
            </a:r>
            <a:r>
              <a:rPr sz="2800" b="1" i="1" spc="-685" dirty="0">
                <a:latin typeface="Times New Roman"/>
                <a:cs typeface="Times New Roman"/>
              </a:rPr>
              <a:t> </a:t>
            </a:r>
            <a:r>
              <a:rPr sz="2800" b="1" i="1" spc="-15" dirty="0">
                <a:latin typeface="Times New Roman"/>
                <a:cs typeface="Times New Roman"/>
              </a:rPr>
              <a:t>менеджмента.</a:t>
            </a:r>
            <a:endParaRPr sz="28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sz="2400" spc="-30" dirty="0">
                <a:latin typeface="Times New Roman"/>
                <a:cs typeface="Times New Roman"/>
              </a:rPr>
              <a:t>Хорошо</a:t>
            </a:r>
            <a:r>
              <a:rPr sz="2400" dirty="0">
                <a:latin typeface="Times New Roman"/>
                <a:cs typeface="Times New Roman"/>
              </a:rPr>
              <a:t> известно,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что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30" dirty="0">
                <a:latin typeface="Times New Roman"/>
                <a:cs typeface="Times New Roman"/>
              </a:rPr>
              <a:t>плохой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менеджмент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состоянии</a:t>
            </a:r>
            <a:endParaRPr sz="2400">
              <a:latin typeface="Times New Roman"/>
              <a:cs typeface="Times New Roman"/>
            </a:endParaRPr>
          </a:p>
          <a:p>
            <a:pPr marL="64135" marR="56515" algn="ctr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«завалить»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любой,</a:t>
            </a:r>
            <a:r>
              <a:rPr sz="2400" spc="-10" dirty="0">
                <a:latin typeface="Times New Roman"/>
                <a:cs typeface="Times New Roman"/>
              </a:rPr>
              <a:t> даже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самый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хороший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35" dirty="0">
                <a:latin typeface="Times New Roman"/>
                <a:cs typeface="Times New Roman"/>
              </a:rPr>
              <a:t>проект.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Анализируя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производственный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менеджмент предприятия,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30" dirty="0">
                <a:latin typeface="Times New Roman"/>
                <a:cs typeface="Times New Roman"/>
              </a:rPr>
              <a:t>необходимо 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сфокусироваться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на следующих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вопросах:</a:t>
            </a:r>
            <a:endParaRPr sz="2400">
              <a:latin typeface="Times New Roman"/>
              <a:cs typeface="Times New Roman"/>
            </a:endParaRPr>
          </a:p>
          <a:p>
            <a:pPr marL="5080" algn="ctr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*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опыт и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квалификация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менеджеров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предприятия;</a:t>
            </a:r>
            <a:endParaRPr sz="2400">
              <a:latin typeface="Times New Roman"/>
              <a:cs typeface="Times New Roman"/>
            </a:endParaRPr>
          </a:p>
          <a:p>
            <a:pPr marL="146685" marR="140335" algn="ctr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*</a:t>
            </a:r>
            <a:r>
              <a:rPr sz="2400" spc="-5" dirty="0">
                <a:latin typeface="Times New Roman"/>
                <a:cs typeface="Times New Roman"/>
              </a:rPr>
              <a:t> их </a:t>
            </a:r>
            <a:r>
              <a:rPr sz="2400" spc="-10" dirty="0">
                <a:latin typeface="Times New Roman"/>
                <a:cs typeface="Times New Roman"/>
              </a:rPr>
              <a:t>мотивация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рамках </a:t>
            </a:r>
            <a:r>
              <a:rPr sz="2400" spc="-5" dirty="0">
                <a:latin typeface="Times New Roman"/>
                <a:cs typeface="Times New Roman"/>
              </a:rPr>
              <a:t>проекта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(например,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виде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доли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от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прибыли);</a:t>
            </a:r>
            <a:endParaRPr sz="2400">
              <a:latin typeface="Times New Roman"/>
              <a:cs typeface="Times New Roman"/>
            </a:endParaRPr>
          </a:p>
          <a:p>
            <a:pPr marL="12700" marR="5080" algn="ctr">
              <a:lnSpc>
                <a:spcPct val="100000"/>
              </a:lnSpc>
              <a:spcBef>
                <a:spcPts val="5"/>
              </a:spcBef>
              <a:tabLst>
                <a:tab pos="3996054" algn="l"/>
              </a:tabLst>
            </a:pPr>
            <a:r>
              <a:rPr sz="2400" dirty="0">
                <a:latin typeface="Times New Roman"/>
                <a:cs typeface="Times New Roman"/>
              </a:rPr>
              <a:t>*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совместимость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менеджеров	</a:t>
            </a:r>
            <a:r>
              <a:rPr sz="2400" dirty="0">
                <a:latin typeface="Times New Roman"/>
                <a:cs typeface="Times New Roman"/>
              </a:rPr>
              <a:t>с </a:t>
            </a:r>
            <a:r>
              <a:rPr sz="2400" spc="-5" dirty="0">
                <a:latin typeface="Times New Roman"/>
                <a:cs typeface="Times New Roman"/>
              </a:rPr>
              <a:t>целями проекта </a:t>
            </a:r>
            <a:r>
              <a:rPr sz="2400" dirty="0">
                <a:latin typeface="Times New Roman"/>
                <a:cs typeface="Times New Roman"/>
              </a:rPr>
              <a:t>и </a:t>
            </a:r>
            <a:r>
              <a:rPr sz="2400" spc="5" dirty="0">
                <a:latin typeface="Times New Roman"/>
                <a:cs typeface="Times New Roman"/>
              </a:rPr>
              <a:t>основными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этическими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культурными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ценностями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проекта.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FA3315CC-C5DC-0143-C7FC-7B089B57C373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0674" y="640207"/>
            <a:ext cx="6986270" cy="1428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Характеристика </a:t>
            </a:r>
            <a:r>
              <a:rPr spc="-20" dirty="0"/>
              <a:t>разделов </a:t>
            </a:r>
            <a:r>
              <a:rPr spc="-10" dirty="0"/>
              <a:t>проектного </a:t>
            </a:r>
            <a:r>
              <a:rPr spc="-785" dirty="0"/>
              <a:t> </a:t>
            </a:r>
            <a:r>
              <a:rPr dirty="0"/>
              <a:t>анализа</a:t>
            </a:r>
          </a:p>
          <a:p>
            <a:pPr marL="1270" algn="ctr">
              <a:lnSpc>
                <a:spcPct val="100000"/>
              </a:lnSpc>
              <a:spcBef>
                <a:spcPts val="5"/>
              </a:spcBef>
              <a:tabLst>
                <a:tab pos="3591560" algn="l"/>
              </a:tabLst>
            </a:pPr>
            <a:r>
              <a:rPr sz="2800" spc="-10" dirty="0"/>
              <a:t>Институциональный	</a:t>
            </a:r>
            <a:r>
              <a:rPr sz="2800" spc="-5" dirty="0"/>
              <a:t>анализ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245465" y="2470480"/>
            <a:ext cx="7732395" cy="41128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95"/>
              </a:spcBef>
            </a:pPr>
            <a:r>
              <a:rPr sz="2800" b="1" i="1" dirty="0">
                <a:latin typeface="Times New Roman"/>
                <a:cs typeface="Times New Roman"/>
              </a:rPr>
              <a:t>Анализ</a:t>
            </a:r>
            <a:r>
              <a:rPr sz="2800" b="1" i="1" spc="-30" dirty="0">
                <a:latin typeface="Times New Roman"/>
                <a:cs typeface="Times New Roman"/>
              </a:rPr>
              <a:t> </a:t>
            </a:r>
            <a:r>
              <a:rPr sz="2800" b="1" i="1" spc="-10" dirty="0">
                <a:latin typeface="Times New Roman"/>
                <a:cs typeface="Times New Roman"/>
              </a:rPr>
              <a:t>трудовых</a:t>
            </a:r>
            <a:r>
              <a:rPr sz="2800" b="1" i="1" spc="-30" dirty="0">
                <a:latin typeface="Times New Roman"/>
                <a:cs typeface="Times New Roman"/>
              </a:rPr>
              <a:t> </a:t>
            </a:r>
            <a:r>
              <a:rPr sz="2800" b="1" i="1" spc="-25" dirty="0">
                <a:latin typeface="Times New Roman"/>
                <a:cs typeface="Times New Roman"/>
              </a:rPr>
              <a:t>ресурсов</a:t>
            </a:r>
            <a:endParaRPr sz="2800">
              <a:latin typeface="Times New Roman"/>
              <a:cs typeface="Times New Roman"/>
            </a:endParaRPr>
          </a:p>
          <a:p>
            <a:pPr marL="321945" marR="311150" algn="ctr">
              <a:lnSpc>
                <a:spcPct val="100000"/>
              </a:lnSpc>
              <a:spcBef>
                <a:spcPts val="20"/>
              </a:spcBef>
            </a:pPr>
            <a:r>
              <a:rPr sz="2400" spc="-40" dirty="0">
                <a:latin typeface="Times New Roman"/>
                <a:cs typeface="Times New Roman"/>
              </a:rPr>
              <a:t>Трудовые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ресурсы,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30" dirty="0">
                <a:latin typeface="Times New Roman"/>
                <a:cs typeface="Times New Roman"/>
              </a:rPr>
              <a:t>которые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планируется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привлечь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для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реализации</a:t>
            </a:r>
            <a:r>
              <a:rPr sz="2400" spc="-5" dirty="0">
                <a:latin typeface="Times New Roman"/>
                <a:cs typeface="Times New Roman"/>
              </a:rPr>
              <a:t> проекта,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должны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соответствовать</a:t>
            </a:r>
            <a:r>
              <a:rPr sz="2400" spc="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уровню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используемых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проекте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технологий.</a:t>
            </a:r>
            <a:endParaRPr sz="2400">
              <a:latin typeface="Times New Roman"/>
              <a:cs typeface="Times New Roman"/>
            </a:endParaRPr>
          </a:p>
          <a:p>
            <a:pPr marL="297815" marR="284480" indent="-1270" algn="ctr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Данный </a:t>
            </a:r>
            <a:r>
              <a:rPr sz="2400" spc="5" dirty="0">
                <a:latin typeface="Times New Roman"/>
                <a:cs typeface="Times New Roman"/>
              </a:rPr>
              <a:t>вопрос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становится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актуальным</a:t>
            </a:r>
            <a:r>
              <a:rPr sz="2400" dirty="0">
                <a:latin typeface="Times New Roman"/>
                <a:cs typeface="Times New Roman"/>
              </a:rPr>
              <a:t> в случае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использования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принципиально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новой</a:t>
            </a:r>
            <a:r>
              <a:rPr sz="2400" dirty="0">
                <a:latin typeface="Times New Roman"/>
                <a:cs typeface="Times New Roman"/>
              </a:rPr>
              <a:t> для</a:t>
            </a:r>
            <a:r>
              <a:rPr sz="2400" spc="-5" dirty="0">
                <a:latin typeface="Times New Roman"/>
                <a:cs typeface="Times New Roman"/>
              </a:rPr>
              <a:t> предприятия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зарубежной</a:t>
            </a:r>
            <a:r>
              <a:rPr sz="2400" spc="-5" dirty="0">
                <a:latin typeface="Times New Roman"/>
                <a:cs typeface="Times New Roman"/>
              </a:rPr>
              <a:t> или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отечественной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технологии.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35" dirty="0">
                <a:latin typeface="Times New Roman"/>
                <a:cs typeface="Times New Roman"/>
              </a:rPr>
              <a:t>Может</a:t>
            </a:r>
            <a:endParaRPr sz="2400">
              <a:latin typeface="Times New Roman"/>
              <a:cs typeface="Times New Roman"/>
            </a:endParaRPr>
          </a:p>
          <a:p>
            <a:pPr marL="12700" marR="5080" indent="434340">
              <a:lnSpc>
                <a:spcPct val="100000"/>
              </a:lnSpc>
              <a:spcBef>
                <a:spcPts val="5"/>
              </a:spcBef>
            </a:pPr>
            <a:r>
              <a:rPr sz="2400" spc="-10" dirty="0">
                <a:latin typeface="Times New Roman"/>
                <a:cs typeface="Times New Roman"/>
              </a:rPr>
              <a:t>сложиться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ситуация, </a:t>
            </a:r>
            <a:r>
              <a:rPr sz="2400" spc="-50" dirty="0">
                <a:latin typeface="Times New Roman"/>
                <a:cs typeface="Times New Roman"/>
              </a:rPr>
              <a:t>когда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35" dirty="0">
                <a:latin typeface="Times New Roman"/>
                <a:cs typeface="Times New Roman"/>
              </a:rPr>
              <a:t>культура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производства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на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предприятии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попросту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не</a:t>
            </a:r>
            <a:r>
              <a:rPr sz="2400" spc="-15" dirty="0">
                <a:latin typeface="Times New Roman"/>
                <a:cs typeface="Times New Roman"/>
              </a:rPr>
              <a:t> соответствует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разрабатываемому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35" dirty="0">
                <a:latin typeface="Times New Roman"/>
                <a:cs typeface="Times New Roman"/>
              </a:rPr>
              <a:t>проекту,</a:t>
            </a:r>
            <a:r>
              <a:rPr sz="2400" dirty="0">
                <a:latin typeface="Times New Roman"/>
                <a:cs typeface="Times New Roman"/>
              </a:rPr>
              <a:t> и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35" dirty="0">
                <a:latin typeface="Times New Roman"/>
                <a:cs typeface="Times New Roman"/>
              </a:rPr>
              <a:t>тогда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30" dirty="0">
                <a:latin typeface="Times New Roman"/>
                <a:cs typeface="Times New Roman"/>
              </a:rPr>
              <a:t>необходимо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либо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обучать</a:t>
            </a:r>
            <a:r>
              <a:rPr sz="2400" spc="-10" dirty="0">
                <a:latin typeface="Times New Roman"/>
                <a:cs typeface="Times New Roman"/>
              </a:rPr>
              <a:t> рабочих,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либо</a:t>
            </a:r>
            <a:endParaRPr sz="2400">
              <a:latin typeface="Times New Roman"/>
              <a:cs typeface="Times New Roman"/>
            </a:endParaRPr>
          </a:p>
          <a:p>
            <a:pPr marL="2776220">
              <a:lnSpc>
                <a:spcPct val="100000"/>
              </a:lnSpc>
            </a:pPr>
            <a:r>
              <a:rPr sz="2400" spc="-15" dirty="0">
                <a:latin typeface="Times New Roman"/>
                <a:cs typeface="Times New Roman"/>
              </a:rPr>
              <a:t>нанимать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новых.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14AD83C2-5920-A99D-6FD2-DD341FB1B98A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692" y="588645"/>
            <a:ext cx="6327775" cy="12928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5"/>
              </a:spcBef>
            </a:pPr>
            <a:r>
              <a:rPr sz="2900" spc="-10" dirty="0"/>
              <a:t>Характеристика </a:t>
            </a:r>
            <a:r>
              <a:rPr sz="2900" spc="-20" dirty="0"/>
              <a:t>разделов </a:t>
            </a:r>
            <a:r>
              <a:rPr sz="2900" spc="-10" dirty="0"/>
              <a:t>проектного </a:t>
            </a:r>
            <a:r>
              <a:rPr sz="2900" spc="-710" dirty="0"/>
              <a:t> </a:t>
            </a:r>
            <a:r>
              <a:rPr sz="2900" dirty="0"/>
              <a:t>анализа</a:t>
            </a:r>
            <a:endParaRPr sz="2900"/>
          </a:p>
          <a:p>
            <a:pPr algn="ctr">
              <a:lnSpc>
                <a:spcPct val="100000"/>
              </a:lnSpc>
              <a:spcBef>
                <a:spcPts val="15"/>
              </a:spcBef>
              <a:tabLst>
                <a:tab pos="3204210" algn="l"/>
              </a:tabLst>
            </a:pPr>
            <a:r>
              <a:rPr sz="2500" spc="-5" dirty="0"/>
              <a:t>Институциональный	</a:t>
            </a:r>
            <a:r>
              <a:rPr sz="2500" dirty="0"/>
              <a:t>анализ</a:t>
            </a:r>
            <a:endParaRPr sz="2500"/>
          </a:p>
        </p:txBody>
      </p:sp>
      <p:sp>
        <p:nvSpPr>
          <p:cNvPr id="3" name="object 3"/>
          <p:cNvSpPr txBox="1"/>
          <p:nvPr/>
        </p:nvSpPr>
        <p:spPr>
          <a:xfrm>
            <a:off x="443280" y="2237993"/>
            <a:ext cx="6826250" cy="41421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95"/>
              </a:spcBef>
            </a:pPr>
            <a:r>
              <a:rPr sz="2500" b="1" i="1" spc="-5" dirty="0">
                <a:latin typeface="Times New Roman"/>
                <a:cs typeface="Times New Roman"/>
              </a:rPr>
              <a:t>Анализ</a:t>
            </a:r>
            <a:r>
              <a:rPr sz="2500" b="1" i="1" spc="10" dirty="0">
                <a:latin typeface="Times New Roman"/>
                <a:cs typeface="Times New Roman"/>
              </a:rPr>
              <a:t> </a:t>
            </a:r>
            <a:r>
              <a:rPr sz="2500" b="1" i="1" spc="-5" dirty="0">
                <a:latin typeface="Times New Roman"/>
                <a:cs typeface="Times New Roman"/>
              </a:rPr>
              <a:t>организационной</a:t>
            </a:r>
            <a:r>
              <a:rPr sz="2500" b="1" i="1" spc="10" dirty="0">
                <a:latin typeface="Times New Roman"/>
                <a:cs typeface="Times New Roman"/>
              </a:rPr>
              <a:t> </a:t>
            </a:r>
            <a:r>
              <a:rPr sz="2500" b="1" i="1" spc="-25" dirty="0">
                <a:latin typeface="Times New Roman"/>
                <a:cs typeface="Times New Roman"/>
              </a:rPr>
              <a:t>структуры.</a:t>
            </a:r>
            <a:endParaRPr sz="2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600">
              <a:latin typeface="Times New Roman"/>
              <a:cs typeface="Times New Roman"/>
            </a:endParaRPr>
          </a:p>
          <a:p>
            <a:pPr marL="12065" marR="5080" algn="ctr">
              <a:lnSpc>
                <a:spcPct val="100000"/>
              </a:lnSpc>
              <a:tabLst>
                <a:tab pos="3425825" algn="l"/>
              </a:tabLst>
            </a:pPr>
            <a:r>
              <a:rPr sz="2200" spc="-5" dirty="0">
                <a:latin typeface="Times New Roman"/>
                <a:cs typeface="Times New Roman"/>
              </a:rPr>
              <a:t>Принятая на предприятии организационная структура </a:t>
            </a:r>
            <a:r>
              <a:rPr sz="2200" spc="-10" dirty="0">
                <a:latin typeface="Times New Roman"/>
                <a:cs typeface="Times New Roman"/>
              </a:rPr>
              <a:t>не </a:t>
            </a:r>
            <a:r>
              <a:rPr sz="2200" spc="-53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должна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тормозить </a:t>
            </a:r>
            <a:r>
              <a:rPr sz="2200" spc="-5" dirty="0">
                <a:latin typeface="Times New Roman"/>
                <a:cs typeface="Times New Roman"/>
              </a:rPr>
              <a:t>развитие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проекта. </a:t>
            </a:r>
            <a:r>
              <a:rPr sz="2200" spc="-30" dirty="0">
                <a:latin typeface="Times New Roman"/>
                <a:cs typeface="Times New Roman"/>
              </a:rPr>
              <a:t>Необходимо 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проанализировать,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как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происходит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на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предприятии 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процесс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принятия</a:t>
            </a:r>
            <a:r>
              <a:rPr sz="2200" spc="-5" dirty="0">
                <a:latin typeface="Times New Roman"/>
                <a:cs typeface="Times New Roman"/>
              </a:rPr>
              <a:t> решений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и </a:t>
            </a:r>
            <a:r>
              <a:rPr sz="2200" spc="-15" dirty="0">
                <a:latin typeface="Times New Roman"/>
                <a:cs typeface="Times New Roman"/>
              </a:rPr>
              <a:t>как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осуществляется 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распределение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ответственности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за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их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выполнение.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Не 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исключено,</a:t>
            </a:r>
            <a:r>
              <a:rPr sz="2200" spc="30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что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управление	</a:t>
            </a:r>
            <a:r>
              <a:rPr sz="2200" spc="-5" dirty="0">
                <a:latin typeface="Times New Roman"/>
                <a:cs typeface="Times New Roman"/>
              </a:rPr>
              <a:t>реализацией</a:t>
            </a:r>
            <a:endParaRPr sz="2200">
              <a:latin typeface="Times New Roman"/>
              <a:cs typeface="Times New Roman"/>
            </a:endParaRPr>
          </a:p>
          <a:p>
            <a:pPr marL="273050" marR="264795" algn="ctr">
              <a:lnSpc>
                <a:spcPct val="100000"/>
              </a:lnSpc>
              <a:spcBef>
                <a:spcPts val="5"/>
              </a:spcBef>
            </a:pPr>
            <a:r>
              <a:rPr sz="2200" spc="-15" dirty="0">
                <a:latin typeface="Times New Roman"/>
                <a:cs typeface="Times New Roman"/>
              </a:rPr>
              <a:t>разрабатываемого</a:t>
            </a:r>
            <a:r>
              <a:rPr sz="2200" spc="2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инвестиционного проекта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следует </a:t>
            </a:r>
            <a:r>
              <a:rPr sz="2200" spc="-53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выделить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в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отдельную </a:t>
            </a:r>
            <a:r>
              <a:rPr sz="2200" spc="-5" dirty="0">
                <a:latin typeface="Times New Roman"/>
                <a:cs typeface="Times New Roman"/>
              </a:rPr>
              <a:t>управленческую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30" dirty="0">
                <a:latin typeface="Times New Roman"/>
                <a:cs typeface="Times New Roman"/>
              </a:rPr>
              <a:t>структуру, 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перейдя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от</a:t>
            </a:r>
            <a:r>
              <a:rPr sz="2200" spc="-10" dirty="0">
                <a:latin typeface="Times New Roman"/>
                <a:cs typeface="Times New Roman"/>
              </a:rPr>
              <a:t> иерархической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к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матричной </a:t>
            </a:r>
            <a:r>
              <a:rPr sz="2200" spc="-5" dirty="0">
                <a:latin typeface="Times New Roman"/>
                <a:cs typeface="Times New Roman"/>
              </a:rPr>
              <a:t>структуре 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управления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в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целом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по предприятию.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EAB3DB56-4313-B6BC-367E-4B0F18AD2457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84172" y="856233"/>
            <a:ext cx="4790440" cy="1429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60070" marR="5080" indent="-54800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Характеристика </a:t>
            </a:r>
            <a:r>
              <a:rPr spc="-20" dirty="0"/>
              <a:t>разделов </a:t>
            </a:r>
            <a:r>
              <a:rPr spc="-790" dirty="0"/>
              <a:t> </a:t>
            </a:r>
            <a:r>
              <a:rPr spc="-10" dirty="0"/>
              <a:t>проектного</a:t>
            </a:r>
            <a:r>
              <a:rPr spc="-25" dirty="0"/>
              <a:t> </a:t>
            </a:r>
            <a:r>
              <a:rPr dirty="0"/>
              <a:t>анализа</a:t>
            </a:r>
          </a:p>
          <a:p>
            <a:pPr marL="44450">
              <a:lnSpc>
                <a:spcPct val="100000"/>
              </a:lnSpc>
              <a:spcBef>
                <a:spcPts val="5"/>
              </a:spcBef>
              <a:tabLst>
                <a:tab pos="3634740" algn="l"/>
              </a:tabLst>
            </a:pPr>
            <a:r>
              <a:rPr sz="2800" spc="-10" dirty="0"/>
              <a:t>Институциональный	</a:t>
            </a:r>
            <a:r>
              <a:rPr sz="2800" spc="-5" dirty="0"/>
              <a:t>анализ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00278" y="2686634"/>
            <a:ext cx="6559550" cy="17341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3175" algn="ctr">
              <a:lnSpc>
                <a:spcPct val="100099"/>
              </a:lnSpc>
              <a:spcBef>
                <a:spcPts val="95"/>
              </a:spcBef>
              <a:tabLst>
                <a:tab pos="3625850" algn="l"/>
              </a:tabLst>
            </a:pPr>
            <a:r>
              <a:rPr sz="2800" spc="-5" dirty="0">
                <a:latin typeface="Times New Roman"/>
                <a:cs typeface="Times New Roman"/>
              </a:rPr>
              <a:t>Основные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приоритеты	в плане анализа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внешних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факторов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главным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образом 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обусловлены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Times New Roman"/>
                <a:cs typeface="Times New Roman"/>
              </a:rPr>
              <a:t>двумя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аспектами: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Times New Roman"/>
                <a:cs typeface="Times New Roman"/>
              </a:rPr>
              <a:t>политикой </a:t>
            </a:r>
            <a:r>
              <a:rPr sz="2800" b="1" spc="-68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и</a:t>
            </a:r>
            <a:r>
              <a:rPr sz="2800" b="1" spc="-1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Times New Roman"/>
                <a:cs typeface="Times New Roman"/>
              </a:rPr>
              <a:t>поддержкой</a:t>
            </a:r>
            <a:r>
              <a:rPr sz="2800" b="1" spc="-5" dirty="0">
                <a:latin typeface="Times New Roman"/>
                <a:cs typeface="Times New Roman"/>
              </a:rPr>
              <a:t> </a:t>
            </a:r>
            <a:r>
              <a:rPr sz="2800" b="1" spc="-30" dirty="0">
                <a:latin typeface="Times New Roman"/>
                <a:cs typeface="Times New Roman"/>
              </a:rPr>
              <a:t>государства.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CA3DBC4D-D551-A6E6-EEDF-D57543B07902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0201" y="437464"/>
            <a:ext cx="6987540" cy="1429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Характеристика </a:t>
            </a:r>
            <a:r>
              <a:rPr spc="-20" dirty="0"/>
              <a:t>разделов </a:t>
            </a:r>
            <a:r>
              <a:rPr spc="-10" dirty="0"/>
              <a:t>проектного </a:t>
            </a:r>
            <a:r>
              <a:rPr spc="-785" dirty="0"/>
              <a:t> </a:t>
            </a:r>
            <a:r>
              <a:rPr dirty="0"/>
              <a:t>анализа</a:t>
            </a:r>
          </a:p>
          <a:p>
            <a:pPr algn="ctr">
              <a:lnSpc>
                <a:spcPct val="100000"/>
              </a:lnSpc>
              <a:spcBef>
                <a:spcPts val="5"/>
              </a:spcBef>
              <a:tabLst>
                <a:tab pos="3590925" algn="l"/>
              </a:tabLst>
            </a:pPr>
            <a:r>
              <a:rPr sz="2800" spc="-10" dirty="0"/>
              <a:t>Институциональный	</a:t>
            </a:r>
            <a:r>
              <a:rPr sz="2800" spc="-5" dirty="0"/>
              <a:t>анализ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347268" y="2269693"/>
            <a:ext cx="7894320" cy="441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latin typeface="Times New Roman"/>
                <a:cs typeface="Times New Roman"/>
              </a:rPr>
              <a:t>В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b="1" i="1" spc="-25" dirty="0">
                <a:latin typeface="Times New Roman"/>
                <a:cs typeface="Times New Roman"/>
              </a:rPr>
              <a:t>политике</a:t>
            </a:r>
            <a:r>
              <a:rPr sz="2400" b="1" i="1" dirty="0">
                <a:latin typeface="Times New Roman"/>
                <a:cs typeface="Times New Roman"/>
              </a:rPr>
              <a:t> </a:t>
            </a:r>
            <a:r>
              <a:rPr sz="2400" b="1" spc="-25" dirty="0">
                <a:latin typeface="Times New Roman"/>
                <a:cs typeface="Times New Roman"/>
              </a:rPr>
              <a:t>государства</a:t>
            </a:r>
            <a:r>
              <a:rPr sz="2400" b="1" spc="-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выделяются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для </a:t>
            </a:r>
            <a:r>
              <a:rPr sz="2400" spc="-5" dirty="0">
                <a:latin typeface="Times New Roman"/>
                <a:cs typeface="Times New Roman"/>
              </a:rPr>
              <a:t>детального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Times New Roman"/>
                <a:cs typeface="Times New Roman"/>
              </a:rPr>
              <a:t>анализа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следующие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позиции: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* условия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импорта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экспорта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сырья и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товаров;</a:t>
            </a:r>
            <a:endParaRPr sz="2400">
              <a:latin typeface="Times New Roman"/>
              <a:cs typeface="Times New Roman"/>
            </a:endParaRPr>
          </a:p>
          <a:p>
            <a:pPr marL="267335" marR="259715" algn="ctr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* </a:t>
            </a:r>
            <a:r>
              <a:rPr sz="2400" spc="-10" dirty="0">
                <a:latin typeface="Times New Roman"/>
                <a:cs typeface="Times New Roman"/>
              </a:rPr>
              <a:t>возможность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для </a:t>
            </a:r>
            <a:r>
              <a:rPr sz="2400" spc="5" dirty="0">
                <a:latin typeface="Times New Roman"/>
                <a:cs typeface="Times New Roman"/>
              </a:rPr>
              <a:t>иностранных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инвесторов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вкладывать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средства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экспортировать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товары;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*</a:t>
            </a:r>
            <a:r>
              <a:rPr sz="2400" spc="-20" dirty="0">
                <a:latin typeface="Times New Roman"/>
                <a:cs typeface="Times New Roman"/>
              </a:rPr>
              <a:t> законы </a:t>
            </a:r>
            <a:r>
              <a:rPr sz="2400" dirty="0">
                <a:latin typeface="Times New Roman"/>
                <a:cs typeface="Times New Roman"/>
              </a:rPr>
              <a:t>о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30" dirty="0">
                <a:latin typeface="Times New Roman"/>
                <a:cs typeface="Times New Roman"/>
              </a:rPr>
              <a:t>труде;</a:t>
            </a:r>
            <a:endParaRPr sz="2400">
              <a:latin typeface="Times New Roman"/>
              <a:cs typeface="Times New Roman"/>
            </a:endParaRPr>
          </a:p>
          <a:p>
            <a:pPr marL="637540" marR="629920" algn="ctr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*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основные </a:t>
            </a:r>
            <a:r>
              <a:rPr sz="2400" spc="-20" dirty="0">
                <a:latin typeface="Times New Roman"/>
                <a:cs typeface="Times New Roman"/>
              </a:rPr>
              <a:t>положения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финансового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30" dirty="0">
                <a:latin typeface="Times New Roman"/>
                <a:cs typeface="Times New Roman"/>
              </a:rPr>
              <a:t>банковского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регулирования.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5080" algn="ctr">
              <a:lnSpc>
                <a:spcPct val="100000"/>
              </a:lnSpc>
              <a:spcBef>
                <a:spcPts val="5"/>
              </a:spcBef>
            </a:pP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Данные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вопросы 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наиболее важны</a:t>
            </a:r>
            <a:r>
              <a:rPr sz="2400" u="heavy" spc="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для</a:t>
            </a: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тех</a:t>
            </a:r>
            <a:r>
              <a:rPr sz="2400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проектов,</a:t>
            </a:r>
            <a:r>
              <a:rPr sz="2400" u="heavy" spc="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которые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предполагают</a:t>
            </a:r>
            <a:r>
              <a:rPr sz="2400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привлечение</a:t>
            </a:r>
            <a:r>
              <a:rPr sz="2400" u="heavy" spc="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западного</a:t>
            </a:r>
            <a:r>
              <a:rPr sz="2400" u="heavy" spc="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стратегического 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инвестора.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C41B1192-29DE-1AED-6E37-D07C9B912A03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12291" y="1000506"/>
            <a:ext cx="4790440" cy="1428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59435" marR="5080" indent="-54737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Характеристика </a:t>
            </a:r>
            <a:r>
              <a:rPr spc="-20" dirty="0"/>
              <a:t>разделов </a:t>
            </a:r>
            <a:r>
              <a:rPr spc="-790" dirty="0"/>
              <a:t> </a:t>
            </a:r>
            <a:r>
              <a:rPr spc="-10" dirty="0"/>
              <a:t>проектного</a:t>
            </a:r>
            <a:r>
              <a:rPr spc="-25" dirty="0"/>
              <a:t> </a:t>
            </a:r>
            <a:r>
              <a:rPr dirty="0"/>
              <a:t>анализа</a:t>
            </a:r>
          </a:p>
          <a:p>
            <a:pPr marL="44450">
              <a:lnSpc>
                <a:spcPct val="100000"/>
              </a:lnSpc>
              <a:tabLst>
                <a:tab pos="3635375" algn="l"/>
              </a:tabLst>
            </a:pPr>
            <a:r>
              <a:rPr sz="2800" spc="-10" dirty="0"/>
              <a:t>Институциональный	</a:t>
            </a:r>
            <a:r>
              <a:rPr sz="2800" dirty="0"/>
              <a:t>анализ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348792" y="2831083"/>
            <a:ext cx="6715125" cy="21602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91820" marR="582930" indent="4445" algn="ctr">
              <a:lnSpc>
                <a:spcPct val="100000"/>
              </a:lnSpc>
              <a:spcBef>
                <a:spcPts val="95"/>
              </a:spcBef>
              <a:tabLst>
                <a:tab pos="4588510" algn="l"/>
              </a:tabLst>
            </a:pPr>
            <a:r>
              <a:rPr sz="2800" b="1" i="1" spc="-20" dirty="0">
                <a:latin typeface="Times New Roman"/>
                <a:cs typeface="Times New Roman"/>
              </a:rPr>
              <a:t>Поддержку</a:t>
            </a:r>
            <a:r>
              <a:rPr sz="2800" b="1" i="1" spc="20" dirty="0">
                <a:latin typeface="Times New Roman"/>
                <a:cs typeface="Times New Roman"/>
              </a:rPr>
              <a:t> </a:t>
            </a:r>
            <a:r>
              <a:rPr sz="2800" b="1" i="1" spc="-15" dirty="0">
                <a:latin typeface="Times New Roman"/>
                <a:cs typeface="Times New Roman"/>
              </a:rPr>
              <a:t>государства	</a:t>
            </a:r>
            <a:r>
              <a:rPr sz="2800" spc="-15" dirty="0">
                <a:latin typeface="Times New Roman"/>
                <a:cs typeface="Times New Roman"/>
              </a:rPr>
              <a:t>следует 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рассматривать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главным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образом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для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крупных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инвестиционных</a:t>
            </a:r>
            <a:r>
              <a:rPr sz="2800" spc="-10" dirty="0">
                <a:latin typeface="Times New Roman"/>
                <a:cs typeface="Times New Roman"/>
              </a:rPr>
              <a:t> проектов,</a:t>
            </a:r>
            <a:endParaRPr sz="2800">
              <a:latin typeface="Times New Roman"/>
              <a:cs typeface="Times New Roman"/>
            </a:endParaRPr>
          </a:p>
          <a:p>
            <a:pPr marL="12700" marR="5080" algn="ctr">
              <a:lnSpc>
                <a:spcPts val="3370"/>
              </a:lnSpc>
              <a:spcBef>
                <a:spcPts val="95"/>
              </a:spcBef>
            </a:pPr>
            <a:r>
              <a:rPr sz="2800" spc="-15" dirty="0">
                <a:latin typeface="Times New Roman"/>
                <a:cs typeface="Times New Roman"/>
              </a:rPr>
              <a:t>направленных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на решение </a:t>
            </a:r>
            <a:r>
              <a:rPr sz="2800" spc="-10" dirty="0">
                <a:latin typeface="Times New Roman"/>
                <a:cs typeface="Times New Roman"/>
              </a:rPr>
              <a:t>крупной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задачи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в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масштабах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экономики</a:t>
            </a:r>
            <a:r>
              <a:rPr sz="2800" dirty="0">
                <a:latin typeface="Times New Roman"/>
                <a:cs typeface="Times New Roman"/>
              </a:rPr>
              <a:t> страны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в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целом.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81186C9D-6AE3-6700-5BA6-39743AF6B3A8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7905" y="627633"/>
            <a:ext cx="6327775" cy="12928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2900" spc="-10" dirty="0"/>
              <a:t>Характеристика </a:t>
            </a:r>
            <a:r>
              <a:rPr sz="2900" spc="-20" dirty="0"/>
              <a:t>разделов </a:t>
            </a:r>
            <a:r>
              <a:rPr sz="2900" spc="-10" dirty="0"/>
              <a:t>проектного </a:t>
            </a:r>
            <a:r>
              <a:rPr sz="2900" spc="-710" dirty="0"/>
              <a:t> </a:t>
            </a:r>
            <a:r>
              <a:rPr sz="2900" dirty="0"/>
              <a:t>анализа</a:t>
            </a:r>
            <a:endParaRPr sz="2900"/>
          </a:p>
          <a:p>
            <a:pPr marL="1905" algn="ctr">
              <a:lnSpc>
                <a:spcPct val="100000"/>
              </a:lnSpc>
              <a:spcBef>
                <a:spcPts val="15"/>
              </a:spcBef>
            </a:pPr>
            <a:r>
              <a:rPr sz="2500" spc="-5" dirty="0"/>
              <a:t>Анализ</a:t>
            </a:r>
            <a:r>
              <a:rPr sz="2500" spc="-40" dirty="0"/>
              <a:t> </a:t>
            </a:r>
            <a:r>
              <a:rPr sz="2500" spc="-15" dirty="0"/>
              <a:t>риска</a:t>
            </a:r>
            <a:endParaRPr sz="2500"/>
          </a:p>
        </p:txBody>
      </p:sp>
      <p:sp>
        <p:nvSpPr>
          <p:cNvPr id="3" name="object 3"/>
          <p:cNvSpPr txBox="1"/>
          <p:nvPr/>
        </p:nvSpPr>
        <p:spPr>
          <a:xfrm>
            <a:off x="684377" y="2276982"/>
            <a:ext cx="6394450" cy="4217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9395" marR="226695" indent="-4445" algn="ctr">
              <a:lnSpc>
                <a:spcPct val="100000"/>
              </a:lnSpc>
              <a:spcBef>
                <a:spcPts val="95"/>
              </a:spcBef>
            </a:pPr>
            <a:r>
              <a:rPr sz="2500" spc="-5" dirty="0">
                <a:latin typeface="Times New Roman"/>
                <a:cs typeface="Times New Roman"/>
              </a:rPr>
              <a:t>Вне</a:t>
            </a:r>
            <a:r>
              <a:rPr sz="250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зависимости</a:t>
            </a:r>
            <a:r>
              <a:rPr sz="2500" spc="40" dirty="0">
                <a:latin typeface="Times New Roman"/>
                <a:cs typeface="Times New Roman"/>
              </a:rPr>
              <a:t> </a:t>
            </a:r>
            <a:r>
              <a:rPr sz="2500" spc="-20" dirty="0">
                <a:latin typeface="Times New Roman"/>
                <a:cs typeface="Times New Roman"/>
              </a:rPr>
              <a:t>от</a:t>
            </a:r>
            <a:r>
              <a:rPr sz="2500" spc="-5" dirty="0">
                <a:latin typeface="Times New Roman"/>
                <a:cs typeface="Times New Roman"/>
              </a:rPr>
              <a:t> </a:t>
            </a:r>
            <a:r>
              <a:rPr sz="2500" spc="-20" dirty="0">
                <a:latin typeface="Times New Roman"/>
                <a:cs typeface="Times New Roman"/>
              </a:rPr>
              <a:t>качества</a:t>
            </a:r>
            <a:r>
              <a:rPr sz="2500" spc="3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допущений </a:t>
            </a:r>
            <a:r>
              <a:rPr sz="2500" dirty="0">
                <a:latin typeface="Times New Roman"/>
                <a:cs typeface="Times New Roman"/>
              </a:rPr>
              <a:t> </a:t>
            </a:r>
            <a:r>
              <a:rPr sz="2500" spc="-35" dirty="0">
                <a:latin typeface="Times New Roman"/>
                <a:cs typeface="Times New Roman"/>
              </a:rPr>
              <a:t>будущее</a:t>
            </a:r>
            <a:r>
              <a:rPr sz="2500" spc="-30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Times New Roman"/>
                <a:cs typeface="Times New Roman"/>
              </a:rPr>
              <a:t>всегда</a:t>
            </a:r>
            <a:r>
              <a:rPr sz="2500" spc="5" dirty="0">
                <a:latin typeface="Times New Roman"/>
                <a:cs typeface="Times New Roman"/>
              </a:rPr>
              <a:t> </a:t>
            </a:r>
            <a:r>
              <a:rPr sz="2500" spc="10" dirty="0">
                <a:latin typeface="Times New Roman"/>
                <a:cs typeface="Times New Roman"/>
              </a:rPr>
              <a:t>несет</a:t>
            </a:r>
            <a:r>
              <a:rPr sz="2500" spc="2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в </a:t>
            </a:r>
            <a:r>
              <a:rPr sz="2500" spc="-10" dirty="0">
                <a:latin typeface="Times New Roman"/>
                <a:cs typeface="Times New Roman"/>
              </a:rPr>
              <a:t>себе</a:t>
            </a:r>
            <a:r>
              <a:rPr sz="2500" spc="10" dirty="0">
                <a:latin typeface="Times New Roman"/>
                <a:cs typeface="Times New Roman"/>
              </a:rPr>
              <a:t> </a:t>
            </a:r>
            <a:r>
              <a:rPr sz="2500" spc="-15" dirty="0">
                <a:latin typeface="Times New Roman"/>
                <a:cs typeface="Times New Roman"/>
              </a:rPr>
              <a:t>элемент </a:t>
            </a:r>
            <a:r>
              <a:rPr sz="2500" spc="-10" dirty="0">
                <a:latin typeface="Times New Roman"/>
                <a:cs typeface="Times New Roman"/>
              </a:rPr>
              <a:t> </a:t>
            </a:r>
            <a:r>
              <a:rPr sz="2500" b="1" i="1" spc="-15" dirty="0">
                <a:latin typeface="Times New Roman"/>
                <a:cs typeface="Times New Roman"/>
              </a:rPr>
              <a:t>неопределенности.</a:t>
            </a:r>
            <a:r>
              <a:rPr sz="2500" b="1" i="1" spc="55" dirty="0">
                <a:latin typeface="Times New Roman"/>
                <a:cs typeface="Times New Roman"/>
              </a:rPr>
              <a:t> </a:t>
            </a:r>
            <a:r>
              <a:rPr sz="2500" spc="-15" dirty="0">
                <a:latin typeface="Times New Roman"/>
                <a:cs typeface="Times New Roman"/>
              </a:rPr>
              <a:t>Большая</a:t>
            </a:r>
            <a:r>
              <a:rPr sz="2500" spc="1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часть данных, </a:t>
            </a:r>
            <a:r>
              <a:rPr sz="2500" spc="-610" dirty="0">
                <a:latin typeface="Times New Roman"/>
                <a:cs typeface="Times New Roman"/>
              </a:rPr>
              <a:t> </a:t>
            </a:r>
            <a:r>
              <a:rPr sz="2500" spc="-30" dirty="0">
                <a:latin typeface="Times New Roman"/>
                <a:cs typeface="Times New Roman"/>
              </a:rPr>
              <a:t>необходимых,</a:t>
            </a:r>
            <a:r>
              <a:rPr sz="2500" spc="3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например,</a:t>
            </a:r>
            <a:r>
              <a:rPr sz="2500" spc="4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для</a:t>
            </a:r>
            <a:r>
              <a:rPr sz="2500" spc="5" dirty="0">
                <a:latin typeface="Times New Roman"/>
                <a:cs typeface="Times New Roman"/>
              </a:rPr>
              <a:t> </a:t>
            </a:r>
            <a:r>
              <a:rPr sz="2500" spc="-15" dirty="0">
                <a:latin typeface="Times New Roman"/>
                <a:cs typeface="Times New Roman"/>
              </a:rPr>
              <a:t>финансового</a:t>
            </a:r>
            <a:endParaRPr sz="2500">
              <a:latin typeface="Times New Roman"/>
              <a:cs typeface="Times New Roman"/>
            </a:endParaRPr>
          </a:p>
          <a:p>
            <a:pPr marL="12700" marR="5080" indent="-635" algn="ctr">
              <a:lnSpc>
                <a:spcPct val="100000"/>
              </a:lnSpc>
              <a:tabLst>
                <a:tab pos="1367790" algn="l"/>
                <a:tab pos="5983605" algn="l"/>
              </a:tabLst>
            </a:pPr>
            <a:r>
              <a:rPr sz="2500" spc="-5" dirty="0">
                <a:latin typeface="Times New Roman"/>
                <a:cs typeface="Times New Roman"/>
              </a:rPr>
              <a:t>анализа</a:t>
            </a:r>
            <a:r>
              <a:rPr sz="2500" spc="25" dirty="0">
                <a:latin typeface="Times New Roman"/>
                <a:cs typeface="Times New Roman"/>
              </a:rPr>
              <a:t> </a:t>
            </a:r>
            <a:r>
              <a:rPr sz="2500" spc="-15" dirty="0">
                <a:latin typeface="Times New Roman"/>
                <a:cs typeface="Times New Roman"/>
              </a:rPr>
              <a:t>(элементы</a:t>
            </a:r>
            <a:r>
              <a:rPr sz="2500" spc="40" dirty="0">
                <a:latin typeface="Times New Roman"/>
                <a:cs typeface="Times New Roman"/>
              </a:rPr>
              <a:t> </a:t>
            </a:r>
            <a:r>
              <a:rPr sz="2500" spc="-45" dirty="0">
                <a:latin typeface="Times New Roman"/>
                <a:cs typeface="Times New Roman"/>
              </a:rPr>
              <a:t>затрат,</a:t>
            </a:r>
            <a:r>
              <a:rPr sz="250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цены,</a:t>
            </a:r>
            <a:r>
              <a:rPr sz="2500" spc="5" dirty="0">
                <a:latin typeface="Times New Roman"/>
                <a:cs typeface="Times New Roman"/>
              </a:rPr>
              <a:t> </a:t>
            </a:r>
            <a:r>
              <a:rPr sz="2500" spc="-20" dirty="0">
                <a:latin typeface="Times New Roman"/>
                <a:cs typeface="Times New Roman"/>
              </a:rPr>
              <a:t>объем</a:t>
            </a:r>
            <a:r>
              <a:rPr sz="2500" spc="10" dirty="0">
                <a:latin typeface="Times New Roman"/>
                <a:cs typeface="Times New Roman"/>
              </a:rPr>
              <a:t> </a:t>
            </a:r>
            <a:r>
              <a:rPr sz="2500" spc="-20" dirty="0">
                <a:latin typeface="Times New Roman"/>
                <a:cs typeface="Times New Roman"/>
              </a:rPr>
              <a:t>продаж </a:t>
            </a:r>
            <a:r>
              <a:rPr sz="2500" spc="-61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продукции</a:t>
            </a:r>
            <a:r>
              <a:rPr sz="2500" spc="-1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и</a:t>
            </a:r>
            <a:r>
              <a:rPr sz="2500" spc="-10" dirty="0">
                <a:latin typeface="Times New Roman"/>
                <a:cs typeface="Times New Roman"/>
              </a:rPr>
              <a:t> </a:t>
            </a:r>
            <a:r>
              <a:rPr sz="2500" spc="-35" dirty="0">
                <a:latin typeface="Times New Roman"/>
                <a:cs typeface="Times New Roman"/>
              </a:rPr>
              <a:t>т.п.),</a:t>
            </a:r>
            <a:r>
              <a:rPr sz="2500" spc="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является</a:t>
            </a:r>
            <a:r>
              <a:rPr sz="2500" spc="-10" dirty="0">
                <a:latin typeface="Times New Roman"/>
                <a:cs typeface="Times New Roman"/>
              </a:rPr>
              <a:t> неопределенной.</a:t>
            </a:r>
            <a:r>
              <a:rPr sz="2500" spc="5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В </a:t>
            </a:r>
            <a:r>
              <a:rPr sz="2500" spc="-610" dirty="0">
                <a:latin typeface="Times New Roman"/>
                <a:cs typeface="Times New Roman"/>
              </a:rPr>
              <a:t> </a:t>
            </a:r>
            <a:r>
              <a:rPr sz="2500" spc="-35" dirty="0">
                <a:latin typeface="Times New Roman"/>
                <a:cs typeface="Times New Roman"/>
              </a:rPr>
              <a:t>будущем</a:t>
            </a:r>
            <a:r>
              <a:rPr sz="2500" spc="-25" dirty="0">
                <a:latin typeface="Times New Roman"/>
                <a:cs typeface="Times New Roman"/>
              </a:rPr>
              <a:t> </a:t>
            </a:r>
            <a:r>
              <a:rPr sz="2500" spc="-20" dirty="0">
                <a:latin typeface="Times New Roman"/>
                <a:cs typeface="Times New Roman"/>
              </a:rPr>
              <a:t>возможны</a:t>
            </a:r>
            <a:r>
              <a:rPr sz="2500" dirty="0">
                <a:latin typeface="Times New Roman"/>
                <a:cs typeface="Times New Roman"/>
              </a:rPr>
              <a:t> </a:t>
            </a:r>
            <a:r>
              <a:rPr sz="2500" spc="-15" dirty="0">
                <a:latin typeface="Times New Roman"/>
                <a:cs typeface="Times New Roman"/>
              </a:rPr>
              <a:t>изменения</a:t>
            </a:r>
            <a:r>
              <a:rPr sz="2500" spc="5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прогноза</a:t>
            </a:r>
            <a:r>
              <a:rPr sz="2500" spc="25" dirty="0">
                <a:latin typeface="Times New Roman"/>
                <a:cs typeface="Times New Roman"/>
              </a:rPr>
              <a:t> </a:t>
            </a:r>
            <a:r>
              <a:rPr sz="2500" spc="-15" dirty="0">
                <a:latin typeface="Times New Roman"/>
                <a:cs typeface="Times New Roman"/>
              </a:rPr>
              <a:t>как</a:t>
            </a:r>
            <a:r>
              <a:rPr sz="2500" spc="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в </a:t>
            </a:r>
            <a:r>
              <a:rPr sz="2500" dirty="0">
                <a:latin typeface="Times New Roman"/>
                <a:cs typeface="Times New Roman"/>
              </a:rPr>
              <a:t> </a:t>
            </a:r>
            <a:r>
              <a:rPr sz="2500" spc="-40" dirty="0">
                <a:latin typeface="Times New Roman"/>
                <a:cs typeface="Times New Roman"/>
              </a:rPr>
              <a:t>худшую</a:t>
            </a:r>
            <a:r>
              <a:rPr sz="2500" spc="-3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сторону</a:t>
            </a:r>
            <a:r>
              <a:rPr sz="2500" spc="3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(</a:t>
            </a:r>
            <a:r>
              <a:rPr sz="2500" spc="25" dirty="0">
                <a:latin typeface="Times New Roman"/>
                <a:cs typeface="Times New Roman"/>
              </a:rPr>
              <a:t> </a:t>
            </a:r>
            <a:r>
              <a:rPr sz="2500" spc="-15" dirty="0">
                <a:latin typeface="Times New Roman"/>
                <a:cs typeface="Times New Roman"/>
              </a:rPr>
              <a:t>снижение</a:t>
            </a:r>
            <a:r>
              <a:rPr sz="2500" spc="5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прибыли),</a:t>
            </a:r>
            <a:r>
              <a:rPr sz="2500" spc="45" dirty="0">
                <a:latin typeface="Times New Roman"/>
                <a:cs typeface="Times New Roman"/>
              </a:rPr>
              <a:t> </a:t>
            </a:r>
            <a:r>
              <a:rPr sz="2500" spc="5" dirty="0">
                <a:latin typeface="Times New Roman"/>
                <a:cs typeface="Times New Roman"/>
              </a:rPr>
              <a:t>так	</a:t>
            </a:r>
            <a:r>
              <a:rPr sz="2500" spc="-5" dirty="0">
                <a:latin typeface="Times New Roman"/>
                <a:cs typeface="Times New Roman"/>
              </a:rPr>
              <a:t>и</a:t>
            </a:r>
            <a:r>
              <a:rPr sz="2500" spc="-10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в </a:t>
            </a:r>
            <a:r>
              <a:rPr sz="2500" spc="-61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лучшую.	</a:t>
            </a:r>
            <a:r>
              <a:rPr sz="2500" spc="-5" dirty="0">
                <a:latin typeface="Times New Roman"/>
                <a:cs typeface="Times New Roman"/>
              </a:rPr>
              <a:t>Анализ</a:t>
            </a:r>
            <a:r>
              <a:rPr sz="2500" spc="5" dirty="0">
                <a:latin typeface="Times New Roman"/>
                <a:cs typeface="Times New Roman"/>
              </a:rPr>
              <a:t> </a:t>
            </a:r>
            <a:r>
              <a:rPr sz="2500" spc="-15" dirty="0">
                <a:latin typeface="Times New Roman"/>
                <a:cs typeface="Times New Roman"/>
              </a:rPr>
              <a:t>риска</a:t>
            </a:r>
            <a:r>
              <a:rPr sz="2500" spc="1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предлагает</a:t>
            </a:r>
            <a:r>
              <a:rPr sz="2500" spc="30" dirty="0">
                <a:latin typeface="Times New Roman"/>
                <a:cs typeface="Times New Roman"/>
              </a:rPr>
              <a:t> </a:t>
            </a:r>
            <a:r>
              <a:rPr sz="2500" spc="5" dirty="0">
                <a:latin typeface="Times New Roman"/>
                <a:cs typeface="Times New Roman"/>
              </a:rPr>
              <a:t>учет</a:t>
            </a:r>
            <a:r>
              <a:rPr sz="2500" spc="-3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всех </a:t>
            </a:r>
            <a:r>
              <a:rPr sz="2500" spc="-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изменений</a:t>
            </a:r>
            <a:r>
              <a:rPr sz="2500" spc="2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в </a:t>
            </a:r>
            <a:r>
              <a:rPr sz="2500" spc="-10" dirty="0">
                <a:latin typeface="Times New Roman"/>
                <a:cs typeface="Times New Roman"/>
              </a:rPr>
              <a:t>сторону</a:t>
            </a:r>
            <a:r>
              <a:rPr sz="2500" spc="15" dirty="0">
                <a:latin typeface="Times New Roman"/>
                <a:cs typeface="Times New Roman"/>
              </a:rPr>
              <a:t> </a:t>
            </a:r>
            <a:r>
              <a:rPr sz="2500" spc="-20" dirty="0">
                <a:latin typeface="Times New Roman"/>
                <a:cs typeface="Times New Roman"/>
              </a:rPr>
              <a:t>как</a:t>
            </a:r>
            <a:r>
              <a:rPr sz="2500" spc="-5" dirty="0">
                <a:latin typeface="Times New Roman"/>
                <a:cs typeface="Times New Roman"/>
              </a:rPr>
              <a:t> </a:t>
            </a:r>
            <a:r>
              <a:rPr sz="2500" spc="-30" dirty="0">
                <a:latin typeface="Times New Roman"/>
                <a:cs typeface="Times New Roman"/>
              </a:rPr>
              <a:t>ухудшения,</a:t>
            </a:r>
            <a:r>
              <a:rPr sz="2500" spc="-5" dirty="0">
                <a:latin typeface="Times New Roman"/>
                <a:cs typeface="Times New Roman"/>
              </a:rPr>
              <a:t> </a:t>
            </a:r>
            <a:r>
              <a:rPr sz="2500" spc="5" dirty="0">
                <a:latin typeface="Times New Roman"/>
                <a:cs typeface="Times New Roman"/>
              </a:rPr>
              <a:t>так</a:t>
            </a:r>
            <a:r>
              <a:rPr sz="2500" spc="-1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и </a:t>
            </a:r>
            <a:r>
              <a:rPr sz="2500" dirty="0">
                <a:latin typeface="Times New Roman"/>
                <a:cs typeface="Times New Roman"/>
              </a:rPr>
              <a:t> </a:t>
            </a:r>
            <a:r>
              <a:rPr sz="2500" spc="-15" dirty="0">
                <a:latin typeface="Times New Roman"/>
                <a:cs typeface="Times New Roman"/>
              </a:rPr>
              <a:t>улучшения.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B9DB08A8-F92D-C461-53DB-9A81F02C769C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59178" y="1000506"/>
            <a:ext cx="4790440" cy="1428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Характеристика</a:t>
            </a:r>
            <a:r>
              <a:rPr spc="-70" dirty="0"/>
              <a:t> </a:t>
            </a:r>
            <a:r>
              <a:rPr spc="-20" dirty="0"/>
              <a:t>разделов </a:t>
            </a:r>
            <a:r>
              <a:rPr spc="-785" dirty="0"/>
              <a:t> </a:t>
            </a:r>
            <a:r>
              <a:rPr spc="-10" dirty="0"/>
              <a:t>проектного </a:t>
            </a:r>
            <a:r>
              <a:rPr dirty="0"/>
              <a:t>анализа </a:t>
            </a:r>
            <a:r>
              <a:rPr spc="5" dirty="0"/>
              <a:t> </a:t>
            </a:r>
            <a:r>
              <a:rPr sz="2800" spc="-5" dirty="0"/>
              <a:t>Анализ</a:t>
            </a:r>
            <a:r>
              <a:rPr sz="2800" spc="10" dirty="0"/>
              <a:t> </a:t>
            </a:r>
            <a:r>
              <a:rPr sz="2800" spc="-20" dirty="0"/>
              <a:t>риска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767892" y="2831083"/>
            <a:ext cx="6373495" cy="30143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indent="-1905" algn="ctr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Риск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использует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понятие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вероятностного 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распределения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и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вероятности.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Например, 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риск равен </a:t>
            </a:r>
            <a:r>
              <a:rPr sz="2800" dirty="0">
                <a:latin typeface="Times New Roman"/>
                <a:cs typeface="Times New Roman"/>
              </a:rPr>
              <a:t>вероятности </a:t>
            </a:r>
            <a:r>
              <a:rPr sz="2800" spc="-10" dirty="0">
                <a:latin typeface="Times New Roman"/>
                <a:cs typeface="Times New Roman"/>
              </a:rPr>
              <a:t>получить 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отрицательную </a:t>
            </a:r>
            <a:r>
              <a:rPr sz="2800" spc="-5" dirty="0">
                <a:latin typeface="Times New Roman"/>
                <a:cs typeface="Times New Roman"/>
              </a:rPr>
              <a:t>прибыль,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60" dirty="0">
                <a:latin typeface="Times New Roman"/>
                <a:cs typeface="Times New Roman"/>
              </a:rPr>
              <a:t>т.е.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убыток.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Чем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более </a:t>
            </a:r>
            <a:r>
              <a:rPr sz="2800" spc="-5" dirty="0">
                <a:latin typeface="Times New Roman"/>
                <a:cs typeface="Times New Roman"/>
              </a:rPr>
              <a:t>широкий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диапазон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изменения</a:t>
            </a:r>
            <a:endParaRPr sz="2800">
              <a:latin typeface="Times New Roman"/>
              <a:cs typeface="Times New Roman"/>
            </a:endParaRPr>
          </a:p>
          <a:p>
            <a:pPr marL="195580" marR="189865" algn="ctr">
              <a:lnSpc>
                <a:spcPts val="3370"/>
              </a:lnSpc>
              <a:spcBef>
                <a:spcPts val="95"/>
              </a:spcBef>
            </a:pPr>
            <a:r>
              <a:rPr sz="2800" spc="-15" dirty="0">
                <a:latin typeface="Times New Roman"/>
                <a:cs typeface="Times New Roman"/>
              </a:rPr>
              <a:t>факторов </a:t>
            </a:r>
            <a:r>
              <a:rPr sz="2800" dirty="0">
                <a:latin typeface="Times New Roman"/>
                <a:cs typeface="Times New Roman"/>
              </a:rPr>
              <a:t>проекта, </a:t>
            </a:r>
            <a:r>
              <a:rPr sz="2800" spc="-5" dirty="0">
                <a:latin typeface="Times New Roman"/>
                <a:cs typeface="Times New Roman"/>
              </a:rPr>
              <a:t>тем </a:t>
            </a:r>
            <a:r>
              <a:rPr sz="2800" spc="-10" dirty="0">
                <a:latin typeface="Times New Roman"/>
                <a:cs typeface="Times New Roman"/>
              </a:rPr>
              <a:t>большему риску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подвержен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Times New Roman"/>
                <a:cs typeface="Times New Roman"/>
              </a:rPr>
              <a:t>проект.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E5A00B9E-3962-36DE-1A5A-EC962246AFD6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3520" marR="5080" indent="-274383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Характеристика </a:t>
            </a:r>
            <a:r>
              <a:rPr spc="-20" dirty="0"/>
              <a:t>разделов </a:t>
            </a:r>
            <a:r>
              <a:rPr spc="-10" dirty="0"/>
              <a:t>проектного </a:t>
            </a:r>
            <a:r>
              <a:rPr spc="-785" dirty="0"/>
              <a:t> </a:t>
            </a:r>
            <a:r>
              <a:rPr dirty="0"/>
              <a:t>анализа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6496" y="1482598"/>
            <a:ext cx="7412990" cy="4843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latin typeface="Times New Roman"/>
                <a:cs typeface="Times New Roman"/>
              </a:rPr>
              <a:t>Анализ</a:t>
            </a:r>
            <a:r>
              <a:rPr sz="2800" b="1" spc="-10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Times New Roman"/>
                <a:cs typeface="Times New Roman"/>
              </a:rPr>
              <a:t>риска</a:t>
            </a:r>
            <a:endParaRPr sz="28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2400" spc="-25" dirty="0">
                <a:latin typeface="Times New Roman"/>
                <a:cs typeface="Times New Roman"/>
              </a:rPr>
              <a:t>Иногда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процессе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анализа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риска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ограничиваются</a:t>
            </a:r>
            <a:endParaRPr sz="2400">
              <a:latin typeface="Times New Roman"/>
              <a:cs typeface="Times New Roman"/>
            </a:endParaRPr>
          </a:p>
          <a:p>
            <a:pPr marL="219710" marR="212725" algn="ctr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анализом</a:t>
            </a:r>
            <a:r>
              <a:rPr sz="2400" spc="-5" dirty="0">
                <a:latin typeface="Times New Roman"/>
                <a:cs typeface="Times New Roman"/>
              </a:rPr>
              <a:t> сценария,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30" dirty="0">
                <a:latin typeface="Times New Roman"/>
                <a:cs typeface="Times New Roman"/>
              </a:rPr>
              <a:t>который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может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быть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проведен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по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следующей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схеме:</a:t>
            </a:r>
            <a:endParaRPr sz="2400">
              <a:latin typeface="Times New Roman"/>
              <a:cs typeface="Times New Roman"/>
            </a:endParaRPr>
          </a:p>
          <a:p>
            <a:pPr marL="522605" marR="515620" algn="ctr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Times New Roman"/>
                <a:cs typeface="Times New Roman"/>
              </a:rPr>
              <a:t>а)</a:t>
            </a:r>
            <a:r>
              <a:rPr sz="2400" spc="-5" dirty="0">
                <a:latin typeface="Times New Roman"/>
                <a:cs typeface="Times New Roman"/>
              </a:rPr>
              <a:t> выбор</a:t>
            </a:r>
            <a:r>
              <a:rPr sz="2400" dirty="0">
                <a:latin typeface="Times New Roman"/>
                <a:cs typeface="Times New Roman"/>
              </a:rPr>
              <a:t> параметров</a:t>
            </a:r>
            <a:r>
              <a:rPr sz="2400" spc="-5" dirty="0">
                <a:latin typeface="Times New Roman"/>
                <a:cs typeface="Times New Roman"/>
              </a:rPr>
              <a:t> инвестиционного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проекта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наибольшей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степени </a:t>
            </a:r>
            <a:r>
              <a:rPr sz="2400" spc="-5" dirty="0">
                <a:latin typeface="Times New Roman"/>
                <a:cs typeface="Times New Roman"/>
              </a:rPr>
              <a:t>неопределенных;</a:t>
            </a:r>
            <a:endParaRPr sz="2400">
              <a:latin typeface="Times New Roman"/>
              <a:cs typeface="Times New Roman"/>
            </a:endParaRPr>
          </a:p>
          <a:p>
            <a:pPr marL="443865" marR="436245" algn="ctr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б) анализ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эффективности проекта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для </a:t>
            </a:r>
            <a:r>
              <a:rPr sz="2400" spc="-5" dirty="0">
                <a:latin typeface="Times New Roman"/>
                <a:cs typeface="Times New Roman"/>
              </a:rPr>
              <a:t>предельных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значений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каждого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параметра;</a:t>
            </a:r>
            <a:endParaRPr sz="2400">
              <a:latin typeface="Times New Roman"/>
              <a:cs typeface="Times New Roman"/>
            </a:endParaRPr>
          </a:p>
          <a:p>
            <a:pPr marL="12700" marR="5080" algn="ctr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в) </a:t>
            </a:r>
            <a:r>
              <a:rPr sz="2400" spc="-10" dirty="0">
                <a:latin typeface="Times New Roman"/>
                <a:cs typeface="Times New Roman"/>
              </a:rPr>
              <a:t>представление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 </a:t>
            </a:r>
            <a:r>
              <a:rPr sz="2400" spc="-5" dirty="0">
                <a:latin typeface="Times New Roman"/>
                <a:cs typeface="Times New Roman"/>
              </a:rPr>
              <a:t>инвестиционном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проекте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следующих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сценариев: </a:t>
            </a:r>
            <a:r>
              <a:rPr sz="2400" spc="-5" dirty="0">
                <a:latin typeface="Times New Roman"/>
                <a:cs typeface="Times New Roman"/>
              </a:rPr>
              <a:t>базовый, </a:t>
            </a:r>
            <a:r>
              <a:rPr sz="2400" spc="-10" dirty="0">
                <a:latin typeface="Times New Roman"/>
                <a:cs typeface="Times New Roman"/>
              </a:rPr>
              <a:t>наиболее </a:t>
            </a:r>
            <a:r>
              <a:rPr sz="2400" dirty="0">
                <a:latin typeface="Times New Roman"/>
                <a:cs typeface="Times New Roman"/>
              </a:rPr>
              <a:t>пессимистичный,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наиболее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оптимистичный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(необязательно).</a:t>
            </a:r>
            <a:endParaRPr sz="2400">
              <a:latin typeface="Times New Roman"/>
              <a:cs typeface="Times New Roman"/>
            </a:endParaRPr>
          </a:p>
          <a:p>
            <a:pPr marL="388620" marR="382270" algn="ctr">
              <a:lnSpc>
                <a:spcPct val="100000"/>
              </a:lnSpc>
              <a:spcBef>
                <a:spcPts val="5"/>
              </a:spcBef>
              <a:tabLst>
                <a:tab pos="3876040" algn="l"/>
              </a:tabLst>
            </a:pP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Стратегический</a:t>
            </a:r>
            <a:r>
              <a:rPr sz="2400" u="heavy" spc="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инвестор	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обычно делает </a:t>
            </a:r>
            <a:r>
              <a:rPr sz="2400" u="heavy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вывод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 </a:t>
            </a:r>
            <a:r>
              <a:rPr sz="2400" spc="-590" dirty="0">
                <a:latin typeface="Times New Roman"/>
                <a:cs typeface="Times New Roman"/>
              </a:rPr>
              <a:t> </a:t>
            </a:r>
            <a:r>
              <a:rPr sz="2400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основе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наиболее</a:t>
            </a:r>
            <a:r>
              <a:rPr sz="2400" u="heavy" spc="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i="1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пессимистического</a:t>
            </a:r>
            <a:r>
              <a:rPr sz="2400" b="1" i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i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сценария.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6CF6513A-BC2E-B62B-7335-5BEBF2590355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288541"/>
            <a:ext cx="7067550" cy="2952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281305">
              <a:lnSpc>
                <a:spcPct val="100000"/>
              </a:lnSpc>
              <a:spcBef>
                <a:spcPts val="105"/>
              </a:spcBef>
            </a:pPr>
            <a:r>
              <a:rPr i="1" spc="-40" dirty="0">
                <a:latin typeface="Times New Roman"/>
                <a:cs typeface="Times New Roman"/>
              </a:rPr>
              <a:t>Результатом </a:t>
            </a:r>
            <a:r>
              <a:rPr i="1" spc="-15" dirty="0">
                <a:latin typeface="Times New Roman"/>
                <a:cs typeface="Times New Roman"/>
              </a:rPr>
              <a:t>проведения </a:t>
            </a:r>
            <a:r>
              <a:rPr i="1" spc="-5" dirty="0">
                <a:latin typeface="Times New Roman"/>
                <a:cs typeface="Times New Roman"/>
              </a:rPr>
              <a:t>проектного </a:t>
            </a:r>
            <a:r>
              <a:rPr i="1" spc="-785" dirty="0">
                <a:latin typeface="Times New Roman"/>
                <a:cs typeface="Times New Roman"/>
              </a:rPr>
              <a:t> </a:t>
            </a:r>
            <a:r>
              <a:rPr i="1" dirty="0">
                <a:latin typeface="Times New Roman"/>
                <a:cs typeface="Times New Roman"/>
              </a:rPr>
              <a:t>анализа</a:t>
            </a:r>
            <a:r>
              <a:rPr i="1" spc="-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является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решение</a:t>
            </a:r>
            <a:r>
              <a:rPr b="0" spc="-3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о</a:t>
            </a:r>
          </a:p>
          <a:p>
            <a:pPr marL="12700" marR="5080">
              <a:lnSpc>
                <a:spcPct val="100000"/>
              </a:lnSpc>
            </a:pPr>
            <a:r>
              <a:rPr b="0" spc="10" dirty="0">
                <a:latin typeface="Times New Roman"/>
                <a:cs typeface="Times New Roman"/>
              </a:rPr>
              <a:t>целесообразности </a:t>
            </a:r>
            <a:r>
              <a:rPr b="0" spc="5" dirty="0">
                <a:latin typeface="Times New Roman"/>
                <a:cs typeface="Times New Roman"/>
              </a:rPr>
              <a:t>реализации </a:t>
            </a:r>
            <a:r>
              <a:rPr b="0" spc="-10" dirty="0">
                <a:latin typeface="Times New Roman"/>
                <a:cs typeface="Times New Roman"/>
              </a:rPr>
              <a:t>тех </a:t>
            </a:r>
            <a:r>
              <a:rPr b="0" spc="-5" dirty="0">
                <a:latin typeface="Times New Roman"/>
                <a:cs typeface="Times New Roman"/>
              </a:rPr>
              <a:t>или </a:t>
            </a:r>
            <a:r>
              <a:rPr b="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иных </a:t>
            </a:r>
            <a:r>
              <a:rPr b="0" spc="5" dirty="0">
                <a:latin typeface="Times New Roman"/>
                <a:cs typeface="Times New Roman"/>
              </a:rPr>
              <a:t>инвестиций </a:t>
            </a:r>
            <a:r>
              <a:rPr b="0" dirty="0">
                <a:latin typeface="Times New Roman"/>
                <a:cs typeface="Times New Roman"/>
              </a:rPr>
              <a:t>и </a:t>
            </a:r>
            <a:r>
              <a:rPr b="0" spc="-5" dirty="0">
                <a:latin typeface="Times New Roman"/>
                <a:cs typeface="Times New Roman"/>
              </a:rPr>
              <a:t>формирование </a:t>
            </a:r>
            <a:r>
              <a:rPr b="0" dirty="0">
                <a:latin typeface="Times New Roman"/>
                <a:cs typeface="Times New Roman"/>
              </a:rPr>
              <a:t> </a:t>
            </a:r>
            <a:r>
              <a:rPr b="0" spc="-25" dirty="0">
                <a:latin typeface="Times New Roman"/>
                <a:cs typeface="Times New Roman"/>
              </a:rPr>
              <a:t>некоторой</a:t>
            </a:r>
            <a:r>
              <a:rPr b="0" spc="-5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совокупности</a:t>
            </a:r>
            <a:r>
              <a:rPr b="0" spc="-40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эффективных</a:t>
            </a:r>
            <a:r>
              <a:rPr b="0" spc="-3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и </a:t>
            </a:r>
            <a:r>
              <a:rPr b="0" spc="-78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безопасных</a:t>
            </a:r>
            <a:r>
              <a:rPr b="0" spc="-3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проектов.</a:t>
            </a: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385A4AE5-9665-352C-42A7-860468BE14FB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652780">
              <a:lnSpc>
                <a:spcPct val="100000"/>
              </a:lnSpc>
              <a:spcBef>
                <a:spcPts val="105"/>
              </a:spcBef>
            </a:pPr>
            <a:r>
              <a:rPr spc="10" dirty="0"/>
              <a:t>Несмотря</a:t>
            </a:r>
            <a:r>
              <a:rPr spc="-50" dirty="0"/>
              <a:t> </a:t>
            </a:r>
            <a:r>
              <a:rPr spc="-5" dirty="0"/>
              <a:t>на</a:t>
            </a:r>
            <a:r>
              <a:rPr spc="-15" dirty="0"/>
              <a:t> </a:t>
            </a:r>
            <a:r>
              <a:rPr dirty="0"/>
              <a:t>разнообразие</a:t>
            </a:r>
            <a:r>
              <a:rPr spc="-45" dirty="0"/>
              <a:t> </a:t>
            </a:r>
            <a:r>
              <a:rPr spc="-5" dirty="0"/>
              <a:t>проектов, </a:t>
            </a:r>
            <a:r>
              <a:rPr spc="-785" dirty="0"/>
              <a:t> </a:t>
            </a:r>
            <a:r>
              <a:rPr spc="5" dirty="0"/>
              <a:t>анализ </a:t>
            </a:r>
            <a:r>
              <a:rPr dirty="0"/>
              <a:t>обычных </a:t>
            </a:r>
            <a:r>
              <a:rPr spc="-20" dirty="0"/>
              <a:t>коммерческих </a:t>
            </a:r>
            <a:r>
              <a:rPr spc="-15" dirty="0"/>
              <a:t> </a:t>
            </a:r>
            <a:r>
              <a:rPr spc="5" dirty="0"/>
              <a:t>инвестиционных</a:t>
            </a:r>
            <a:r>
              <a:rPr spc="-55" dirty="0"/>
              <a:t> </a:t>
            </a:r>
            <a:r>
              <a:rPr spc="-5" dirty="0"/>
              <a:t>проектов</a:t>
            </a:r>
            <a:r>
              <a:rPr spc="-50" dirty="0"/>
              <a:t> </a:t>
            </a:r>
            <a:r>
              <a:rPr dirty="0"/>
              <a:t>обычно</a:t>
            </a:r>
          </a:p>
          <a:p>
            <a:pPr marL="12700" marR="5080">
              <a:lnSpc>
                <a:spcPct val="100000"/>
              </a:lnSpc>
            </a:pPr>
            <a:r>
              <a:rPr spc="-10" dirty="0"/>
              <a:t>следует </a:t>
            </a:r>
            <a:r>
              <a:rPr spc="-30" dirty="0"/>
              <a:t>некоторой </a:t>
            </a:r>
            <a:r>
              <a:rPr dirty="0"/>
              <a:t>общей </a:t>
            </a:r>
            <a:r>
              <a:rPr spc="-20" dirty="0"/>
              <a:t>схеме, </a:t>
            </a:r>
            <a:r>
              <a:rPr spc="-35" dirty="0"/>
              <a:t>которая </a:t>
            </a:r>
            <a:r>
              <a:rPr spc="-785" dirty="0"/>
              <a:t> </a:t>
            </a:r>
            <a:r>
              <a:rPr spc="-20" dirty="0"/>
              <a:t>включает</a:t>
            </a:r>
            <a:r>
              <a:rPr spc="5" dirty="0"/>
              <a:t> </a:t>
            </a:r>
            <a:r>
              <a:rPr dirty="0"/>
              <a:t>в</a:t>
            </a:r>
            <a:r>
              <a:rPr spc="-20" dirty="0"/>
              <a:t> </a:t>
            </a:r>
            <a:r>
              <a:rPr spc="-10" dirty="0"/>
              <a:t>себя</a:t>
            </a:r>
            <a:r>
              <a:rPr dirty="0"/>
              <a:t> специальные </a:t>
            </a:r>
            <a:r>
              <a:rPr spc="-10" dirty="0"/>
              <a:t>разделы, </a:t>
            </a:r>
            <a:r>
              <a:rPr spc="-5" dirty="0"/>
              <a:t> оценивающие</a:t>
            </a:r>
            <a:r>
              <a:rPr spc="-35" dirty="0"/>
              <a:t> </a:t>
            </a:r>
            <a:r>
              <a:rPr spc="-20" dirty="0"/>
              <a:t>коммерческую,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техническую,</a:t>
            </a:r>
            <a:r>
              <a:rPr spc="-65" dirty="0"/>
              <a:t> </a:t>
            </a:r>
            <a:r>
              <a:rPr spc="-10" dirty="0"/>
              <a:t>финансовую,</a:t>
            </a: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pc="-15" dirty="0"/>
              <a:t>экономическую </a:t>
            </a:r>
            <a:r>
              <a:rPr dirty="0"/>
              <a:t>и </a:t>
            </a:r>
            <a:r>
              <a:rPr spc="-5" dirty="0"/>
              <a:t>институциональную </a:t>
            </a:r>
            <a:r>
              <a:rPr spc="-785" dirty="0"/>
              <a:t> </a:t>
            </a:r>
            <a:r>
              <a:rPr dirty="0"/>
              <a:t>выполнимость</a:t>
            </a:r>
            <a:r>
              <a:rPr spc="-40" dirty="0"/>
              <a:t> </a:t>
            </a:r>
            <a:r>
              <a:rPr spc="5" dirty="0"/>
              <a:t>проекта.</a:t>
            </a: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9628CBEA-2A76-FBD6-6D3A-6EDFDEE3B077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2311" y="115822"/>
            <a:ext cx="7632192" cy="67421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5848" y="711784"/>
            <a:ext cx="7767320" cy="468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900" spc="-5" dirty="0"/>
              <a:t>Характеристика</a:t>
            </a:r>
            <a:r>
              <a:rPr sz="2900" dirty="0"/>
              <a:t> </a:t>
            </a:r>
            <a:r>
              <a:rPr sz="2900" spc="-15" dirty="0"/>
              <a:t>разделов</a:t>
            </a:r>
            <a:r>
              <a:rPr sz="2900" spc="-20" dirty="0"/>
              <a:t> </a:t>
            </a:r>
            <a:r>
              <a:rPr sz="2900" spc="-10" dirty="0"/>
              <a:t>проектного</a:t>
            </a:r>
            <a:r>
              <a:rPr sz="2900" spc="5" dirty="0"/>
              <a:t> </a:t>
            </a:r>
            <a:r>
              <a:rPr sz="2900" dirty="0"/>
              <a:t>анализа</a:t>
            </a:r>
            <a:endParaRPr sz="2900"/>
          </a:p>
        </p:txBody>
      </p:sp>
      <p:sp>
        <p:nvSpPr>
          <p:cNvPr id="3" name="object 3"/>
          <p:cNvSpPr txBox="1"/>
          <p:nvPr/>
        </p:nvSpPr>
        <p:spPr>
          <a:xfrm>
            <a:off x="268020" y="1492758"/>
            <a:ext cx="8049895" cy="41713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95"/>
              </a:spcBef>
            </a:pPr>
            <a:r>
              <a:rPr sz="2500" b="1" spc="-5" dirty="0">
                <a:latin typeface="Times New Roman"/>
                <a:cs typeface="Times New Roman"/>
              </a:rPr>
              <a:t>Предварительный</a:t>
            </a:r>
            <a:r>
              <a:rPr sz="2500" b="1" spc="-15" dirty="0">
                <a:latin typeface="Times New Roman"/>
                <a:cs typeface="Times New Roman"/>
              </a:rPr>
              <a:t> </a:t>
            </a:r>
            <a:r>
              <a:rPr sz="2500" b="1" spc="-5" dirty="0">
                <a:latin typeface="Times New Roman"/>
                <a:cs typeface="Times New Roman"/>
              </a:rPr>
              <a:t>анализ</a:t>
            </a:r>
            <a:endParaRPr sz="2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250">
              <a:latin typeface="Times New Roman"/>
              <a:cs typeface="Times New Roman"/>
            </a:endParaRPr>
          </a:p>
          <a:p>
            <a:pPr marL="694055" marR="687705" indent="2540" algn="ctr">
              <a:lnSpc>
                <a:spcPct val="100000"/>
              </a:lnSpc>
            </a:pPr>
            <a:r>
              <a:rPr sz="2500" spc="5" dirty="0">
                <a:latin typeface="Times New Roman"/>
                <a:cs typeface="Times New Roman"/>
              </a:rPr>
              <a:t>После </a:t>
            </a:r>
            <a:r>
              <a:rPr sz="2500" spc="-15" dirty="0">
                <a:latin typeface="Times New Roman"/>
                <a:cs typeface="Times New Roman"/>
              </a:rPr>
              <a:t>формулировки</a:t>
            </a:r>
            <a:r>
              <a:rPr sz="2500" spc="-2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бизнес-идеи</a:t>
            </a:r>
            <a:r>
              <a:rPr sz="2500" spc="40" dirty="0">
                <a:latin typeface="Times New Roman"/>
                <a:cs typeface="Times New Roman"/>
              </a:rPr>
              <a:t> </a:t>
            </a:r>
            <a:r>
              <a:rPr sz="2500" spc="-40" dirty="0">
                <a:latin typeface="Times New Roman"/>
                <a:cs typeface="Times New Roman"/>
              </a:rPr>
              <a:t>будущего </a:t>
            </a:r>
            <a:r>
              <a:rPr sz="2500" spc="-3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инвестиционного</a:t>
            </a:r>
            <a:r>
              <a:rPr sz="2500" spc="5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проекта</a:t>
            </a:r>
            <a:r>
              <a:rPr sz="2500" spc="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естественным</a:t>
            </a:r>
            <a:r>
              <a:rPr sz="2500" spc="45" dirty="0">
                <a:latin typeface="Times New Roman"/>
                <a:cs typeface="Times New Roman"/>
              </a:rPr>
              <a:t> </a:t>
            </a:r>
            <a:r>
              <a:rPr sz="2500" spc="-15" dirty="0">
                <a:latin typeface="Times New Roman"/>
                <a:cs typeface="Times New Roman"/>
              </a:rPr>
              <a:t>образом</a:t>
            </a:r>
            <a:endParaRPr sz="2500">
              <a:latin typeface="Times New Roman"/>
              <a:cs typeface="Times New Roman"/>
            </a:endParaRPr>
          </a:p>
          <a:p>
            <a:pPr marL="12700" marR="5080" indent="8255" algn="ctr">
              <a:lnSpc>
                <a:spcPct val="100000"/>
              </a:lnSpc>
              <a:spcBef>
                <a:spcPts val="5"/>
              </a:spcBef>
              <a:tabLst>
                <a:tab pos="3094355" algn="l"/>
              </a:tabLst>
            </a:pPr>
            <a:r>
              <a:rPr sz="2500" spc="-10" dirty="0">
                <a:latin typeface="Times New Roman"/>
                <a:cs typeface="Times New Roman"/>
              </a:rPr>
              <a:t>возникает</a:t>
            </a:r>
            <a:r>
              <a:rPr sz="2500" spc="2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вопрос:</a:t>
            </a:r>
            <a:r>
              <a:rPr sz="2500" spc="1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способно</a:t>
            </a:r>
            <a:r>
              <a:rPr sz="2500" spc="3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ли</a:t>
            </a:r>
            <a:r>
              <a:rPr sz="2500" spc="1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предприятие</a:t>
            </a:r>
            <a:r>
              <a:rPr sz="2500" spc="2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реализовать </a:t>
            </a:r>
            <a:r>
              <a:rPr sz="2500" spc="-5" dirty="0">
                <a:latin typeface="Times New Roman"/>
                <a:cs typeface="Times New Roman"/>
              </a:rPr>
              <a:t> </a:t>
            </a:r>
            <a:r>
              <a:rPr sz="2500" spc="-20" dirty="0">
                <a:latin typeface="Times New Roman"/>
                <a:cs typeface="Times New Roman"/>
              </a:rPr>
              <a:t>эту</a:t>
            </a:r>
            <a:r>
              <a:rPr sz="2500" spc="1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идею</a:t>
            </a:r>
            <a:r>
              <a:rPr sz="2500" spc="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в</a:t>
            </a:r>
            <a:r>
              <a:rPr sz="250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принципе.	</a:t>
            </a:r>
            <a:r>
              <a:rPr sz="2500" spc="-5" dirty="0">
                <a:latin typeface="Times New Roman"/>
                <a:cs typeface="Times New Roman"/>
              </a:rPr>
              <a:t>Для ответа </a:t>
            </a:r>
            <a:r>
              <a:rPr sz="2500" spc="-10" dirty="0">
                <a:latin typeface="Times New Roman"/>
                <a:cs typeface="Times New Roman"/>
              </a:rPr>
              <a:t>на</a:t>
            </a:r>
            <a:r>
              <a:rPr sz="2500" spc="15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Times New Roman"/>
                <a:cs typeface="Times New Roman"/>
              </a:rPr>
              <a:t>него</a:t>
            </a:r>
            <a:r>
              <a:rPr sz="2500" dirty="0">
                <a:latin typeface="Times New Roman"/>
                <a:cs typeface="Times New Roman"/>
              </a:rPr>
              <a:t> </a:t>
            </a:r>
            <a:r>
              <a:rPr sz="2500" spc="-35" dirty="0">
                <a:latin typeface="Times New Roman"/>
                <a:cs typeface="Times New Roman"/>
              </a:rPr>
              <a:t>необходимо </a:t>
            </a:r>
            <a:r>
              <a:rPr sz="2500" spc="-30" dirty="0">
                <a:latin typeface="Times New Roman"/>
                <a:cs typeface="Times New Roman"/>
              </a:rPr>
              <a:t> </a:t>
            </a:r>
            <a:r>
              <a:rPr sz="2500" spc="-15" dirty="0">
                <a:latin typeface="Times New Roman"/>
                <a:cs typeface="Times New Roman"/>
              </a:rPr>
              <a:t>проанализировать</a:t>
            </a:r>
            <a:r>
              <a:rPr sz="2500" spc="5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состояние</a:t>
            </a:r>
            <a:r>
              <a:rPr sz="2500" spc="4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отрасли</a:t>
            </a:r>
            <a:r>
              <a:rPr sz="2500" spc="20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Times New Roman"/>
                <a:cs typeface="Times New Roman"/>
              </a:rPr>
              <a:t>экономики,</a:t>
            </a:r>
            <a:r>
              <a:rPr sz="2500" spc="3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к</a:t>
            </a:r>
            <a:r>
              <a:rPr sz="2500" spc="5" dirty="0">
                <a:latin typeface="Times New Roman"/>
                <a:cs typeface="Times New Roman"/>
              </a:rPr>
              <a:t> </a:t>
            </a:r>
            <a:r>
              <a:rPr sz="2500" spc="-35" dirty="0">
                <a:latin typeface="Times New Roman"/>
                <a:cs typeface="Times New Roman"/>
              </a:rPr>
              <a:t>которой </a:t>
            </a:r>
            <a:r>
              <a:rPr sz="2500" spc="-61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принадлежит</a:t>
            </a:r>
            <a:r>
              <a:rPr sz="2500" spc="3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предприятие,</a:t>
            </a:r>
            <a:r>
              <a:rPr sz="2500" spc="4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и</a:t>
            </a:r>
            <a:r>
              <a:rPr sz="2500" spc="1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сравнительное</a:t>
            </a:r>
            <a:r>
              <a:rPr sz="2500" spc="30" dirty="0">
                <a:latin typeface="Times New Roman"/>
                <a:cs typeface="Times New Roman"/>
              </a:rPr>
              <a:t> </a:t>
            </a:r>
            <a:r>
              <a:rPr sz="2500" spc="-20" dirty="0">
                <a:latin typeface="Times New Roman"/>
                <a:cs typeface="Times New Roman"/>
              </a:rPr>
              <a:t>положение </a:t>
            </a:r>
            <a:r>
              <a:rPr sz="2500" spc="-1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предприятия</a:t>
            </a:r>
            <a:r>
              <a:rPr sz="2500" spc="3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в </a:t>
            </a:r>
            <a:r>
              <a:rPr sz="2500" spc="-10" dirty="0">
                <a:latin typeface="Times New Roman"/>
                <a:cs typeface="Times New Roman"/>
              </a:rPr>
              <a:t>рамках</a:t>
            </a:r>
            <a:r>
              <a:rPr sz="2500" spc="1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отрасли.</a:t>
            </a:r>
            <a:r>
              <a:rPr sz="2500" spc="1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Данный</a:t>
            </a:r>
            <a:r>
              <a:rPr sz="2500" spc="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анализ</a:t>
            </a:r>
            <a:r>
              <a:rPr sz="2500" spc="2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и</a:t>
            </a:r>
            <a:endParaRPr sz="2500">
              <a:latin typeface="Times New Roman"/>
              <a:cs typeface="Times New Roman"/>
            </a:endParaRPr>
          </a:p>
          <a:p>
            <a:pPr marL="751840" marR="742315" indent="-1270" algn="ctr">
              <a:lnSpc>
                <a:spcPct val="100000"/>
              </a:lnSpc>
            </a:pPr>
            <a:r>
              <a:rPr sz="2500" dirty="0">
                <a:latin typeface="Times New Roman"/>
                <a:cs typeface="Times New Roman"/>
              </a:rPr>
              <a:t>составляет</a:t>
            </a:r>
            <a:r>
              <a:rPr sz="2500" spc="5" dirty="0">
                <a:latin typeface="Times New Roman"/>
                <a:cs typeface="Times New Roman"/>
              </a:rPr>
              <a:t> </a:t>
            </a:r>
            <a:r>
              <a:rPr sz="2500" spc="-15" dirty="0">
                <a:latin typeface="Times New Roman"/>
                <a:cs typeface="Times New Roman"/>
              </a:rPr>
              <a:t>содержание</a:t>
            </a:r>
            <a:r>
              <a:rPr sz="2500" spc="3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предварительной</a:t>
            </a:r>
            <a:r>
              <a:rPr sz="2500" spc="3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стадии </a:t>
            </a:r>
            <a:r>
              <a:rPr sz="2500" spc="-61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разработки</a:t>
            </a:r>
            <a:r>
              <a:rPr sz="2500" spc="2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и</a:t>
            </a:r>
            <a:r>
              <a:rPr sz="2500" spc="-1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анализа</a:t>
            </a:r>
            <a:r>
              <a:rPr sz="2500" spc="3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инвестиционного</a:t>
            </a:r>
            <a:r>
              <a:rPr sz="2500" spc="5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проекта.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D982CC59-086D-EDB8-29BC-9F29D928B6F3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2134" y="568197"/>
            <a:ext cx="6986270" cy="1429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Характеристика </a:t>
            </a:r>
            <a:r>
              <a:rPr spc="-20" dirty="0"/>
              <a:t>разделов </a:t>
            </a:r>
            <a:r>
              <a:rPr spc="-10" dirty="0"/>
              <a:t>проектного </a:t>
            </a:r>
            <a:r>
              <a:rPr spc="-785" dirty="0"/>
              <a:t> </a:t>
            </a:r>
            <a:r>
              <a:rPr dirty="0"/>
              <a:t>анализа</a:t>
            </a:r>
          </a:p>
          <a:p>
            <a:pPr marL="1905" algn="ctr">
              <a:lnSpc>
                <a:spcPct val="100000"/>
              </a:lnSpc>
              <a:spcBef>
                <a:spcPts val="5"/>
              </a:spcBef>
            </a:pPr>
            <a:r>
              <a:rPr sz="2800" spc="-10" dirty="0"/>
              <a:t>Предварительный</a:t>
            </a:r>
            <a:r>
              <a:rPr sz="2800" dirty="0"/>
              <a:t> анализ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443890" y="2398902"/>
            <a:ext cx="7842250" cy="38677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2770" marR="78105" indent="-1759585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В </a:t>
            </a:r>
            <a:r>
              <a:rPr sz="2800" spc="-20" dirty="0">
                <a:latin typeface="Times New Roman"/>
                <a:cs typeface="Times New Roman"/>
              </a:rPr>
              <a:t>практике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западного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проектного</a:t>
            </a:r>
            <a:r>
              <a:rPr sz="2800" spc="-5" dirty="0">
                <a:latin typeface="Times New Roman"/>
                <a:cs typeface="Times New Roman"/>
              </a:rPr>
              <a:t> анализа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принято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использовать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два </a:t>
            </a:r>
            <a:r>
              <a:rPr sz="2800" spc="-5" dirty="0">
                <a:latin typeface="Times New Roman"/>
                <a:cs typeface="Times New Roman"/>
              </a:rPr>
              <a:t>критерия:</a:t>
            </a:r>
            <a:endParaRPr sz="2800">
              <a:latin typeface="Times New Roman"/>
              <a:cs typeface="Times New Roman"/>
            </a:endParaRPr>
          </a:p>
          <a:p>
            <a:pPr marL="2766695" indent="-386080">
              <a:lnSpc>
                <a:spcPct val="100000"/>
              </a:lnSpc>
              <a:buAutoNum type="arabicParenR"/>
              <a:tabLst>
                <a:tab pos="2767330" algn="l"/>
              </a:tabLst>
            </a:pPr>
            <a:r>
              <a:rPr sz="2800" dirty="0">
                <a:latin typeface="Times New Roman"/>
                <a:cs typeface="Times New Roman"/>
              </a:rPr>
              <a:t>зрелость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отрасли;</a:t>
            </a:r>
            <a:endParaRPr sz="2800">
              <a:latin typeface="Times New Roman"/>
              <a:cs typeface="Times New Roman"/>
            </a:endParaRPr>
          </a:p>
          <a:p>
            <a:pPr marL="947419" marR="554355" indent="-947419">
              <a:lnSpc>
                <a:spcPct val="100000"/>
              </a:lnSpc>
              <a:buAutoNum type="arabicParenR"/>
              <a:tabLst>
                <a:tab pos="947419" algn="l"/>
              </a:tabLst>
            </a:pPr>
            <a:r>
              <a:rPr sz="2800" spc="-5" dirty="0">
                <a:latin typeface="Times New Roman"/>
                <a:cs typeface="Times New Roman"/>
              </a:rPr>
              <a:t>конкурентоспособность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предприятия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(его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положения</a:t>
            </a:r>
            <a:r>
              <a:rPr sz="2800" spc="-5" dirty="0">
                <a:latin typeface="Times New Roman"/>
                <a:cs typeface="Times New Roman"/>
              </a:rPr>
              <a:t> на </a:t>
            </a:r>
            <a:r>
              <a:rPr sz="2800" spc="-15" dirty="0">
                <a:latin typeface="Times New Roman"/>
                <a:cs typeface="Times New Roman"/>
              </a:rPr>
              <a:t>рынке).</a:t>
            </a:r>
            <a:endParaRPr sz="2800">
              <a:latin typeface="Times New Roman"/>
              <a:cs typeface="Times New Roman"/>
            </a:endParaRPr>
          </a:p>
          <a:p>
            <a:pPr marL="12700" marR="5080" indent="-635" algn="ctr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latin typeface="Times New Roman"/>
                <a:cs typeface="Times New Roman"/>
              </a:rPr>
              <a:t>Анализ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зрелости</a:t>
            </a:r>
            <a:r>
              <a:rPr sz="2800" spc="-5" dirty="0">
                <a:latin typeface="Times New Roman"/>
                <a:cs typeface="Times New Roman"/>
              </a:rPr>
              <a:t> отрасли </a:t>
            </a:r>
            <a:r>
              <a:rPr sz="2800" spc="-10" dirty="0">
                <a:latin typeface="Times New Roman"/>
                <a:cs typeface="Times New Roman"/>
              </a:rPr>
              <a:t>принято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производить, 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относя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ее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к </a:t>
            </a:r>
            <a:r>
              <a:rPr sz="2800" spc="-25" dirty="0">
                <a:latin typeface="Times New Roman"/>
                <a:cs typeface="Times New Roman"/>
              </a:rPr>
              <a:t>одному</a:t>
            </a:r>
            <a:r>
              <a:rPr sz="2800" spc="-5" dirty="0">
                <a:latin typeface="Times New Roman"/>
                <a:cs typeface="Times New Roman"/>
              </a:rPr>
              <a:t> из </a:t>
            </a:r>
            <a:r>
              <a:rPr sz="2800" spc="-10" dirty="0">
                <a:latin typeface="Times New Roman"/>
                <a:cs typeface="Times New Roman"/>
              </a:rPr>
              <a:t>четырех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состояний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развития: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эмбриональному,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40" dirty="0">
                <a:latin typeface="Times New Roman"/>
                <a:cs typeface="Times New Roman"/>
              </a:rPr>
              <a:t>растущему,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зрелому</a:t>
            </a:r>
            <a:r>
              <a:rPr sz="2800" spc="-5" dirty="0">
                <a:latin typeface="Times New Roman"/>
                <a:cs typeface="Times New Roman"/>
              </a:rPr>
              <a:t> и</a:t>
            </a:r>
            <a:endParaRPr sz="2800">
              <a:latin typeface="Times New Roman"/>
              <a:cs typeface="Times New Roman"/>
            </a:endParaRPr>
          </a:p>
          <a:p>
            <a:pPr marL="3810" algn="ctr">
              <a:lnSpc>
                <a:spcPct val="100000"/>
              </a:lnSpc>
              <a:spcBef>
                <a:spcPts val="15"/>
              </a:spcBef>
            </a:pPr>
            <a:r>
              <a:rPr sz="2800" spc="-30" dirty="0">
                <a:latin typeface="Times New Roman"/>
                <a:cs typeface="Times New Roman"/>
              </a:rPr>
              <a:t>стареющему.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E628F160-3A2D-DEF5-3EFF-F5EA3C220CAC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9358" y="478916"/>
            <a:ext cx="6986270" cy="1428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Характеристика </a:t>
            </a:r>
            <a:r>
              <a:rPr spc="-20" dirty="0"/>
              <a:t>разделов </a:t>
            </a:r>
            <a:r>
              <a:rPr spc="-10" dirty="0"/>
              <a:t>проектного </a:t>
            </a:r>
            <a:r>
              <a:rPr spc="-785" dirty="0"/>
              <a:t> </a:t>
            </a:r>
            <a:r>
              <a:rPr dirty="0"/>
              <a:t>анализа</a:t>
            </a:r>
          </a:p>
          <a:p>
            <a:pPr marL="1905" algn="ctr">
              <a:lnSpc>
                <a:spcPct val="100000"/>
              </a:lnSpc>
            </a:pPr>
            <a:r>
              <a:rPr sz="2800" spc="-10" dirty="0"/>
              <a:t>Предварительный</a:t>
            </a:r>
            <a:r>
              <a:rPr sz="2800" dirty="0"/>
              <a:t> анализ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232054" y="2309622"/>
            <a:ext cx="8040370" cy="4294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0815" marR="164465" indent="4445" algn="ctr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В соответствии со </a:t>
            </a:r>
            <a:r>
              <a:rPr sz="2800" spc="-20" dirty="0">
                <a:latin typeface="Times New Roman"/>
                <a:cs typeface="Times New Roman"/>
              </a:rPr>
              <a:t>вторым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критерием </a:t>
            </a:r>
            <a:r>
              <a:rPr sz="2800" spc="-35" dirty="0">
                <a:latin typeface="Times New Roman"/>
                <a:cs typeface="Times New Roman"/>
              </a:rPr>
              <a:t>необходимо 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установить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конкурентоспособность</a:t>
            </a:r>
            <a:r>
              <a:rPr sz="2800" spc="-10" dirty="0">
                <a:latin typeface="Times New Roman"/>
                <a:cs typeface="Times New Roman"/>
              </a:rPr>
              <a:t> предприятия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в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рамках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отрасли, к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Times New Roman"/>
                <a:cs typeface="Times New Roman"/>
              </a:rPr>
              <a:t>которой</a:t>
            </a:r>
            <a:r>
              <a:rPr sz="2800" spc="-5" dirty="0">
                <a:latin typeface="Times New Roman"/>
                <a:cs typeface="Times New Roman"/>
              </a:rPr>
              <a:t> оно </a:t>
            </a:r>
            <a:r>
              <a:rPr sz="2800" spc="-25" dirty="0">
                <a:latin typeface="Times New Roman"/>
                <a:cs typeface="Times New Roman"/>
              </a:rPr>
              <a:t>принадлежит.</a:t>
            </a:r>
            <a:endParaRPr sz="2800">
              <a:latin typeface="Times New Roman"/>
              <a:cs typeface="Times New Roman"/>
            </a:endParaRPr>
          </a:p>
          <a:p>
            <a:pPr marL="9525" algn="ctr">
              <a:lnSpc>
                <a:spcPct val="100000"/>
              </a:lnSpc>
            </a:pPr>
            <a:r>
              <a:rPr sz="2800" spc="-10" dirty="0">
                <a:latin typeface="Times New Roman"/>
                <a:cs typeface="Times New Roman"/>
              </a:rPr>
              <a:t>Другими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словами,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Times New Roman"/>
                <a:cs typeface="Times New Roman"/>
              </a:rPr>
              <a:t>необходимо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выяснить</a:t>
            </a:r>
            <a:endParaRPr sz="2800">
              <a:latin typeface="Times New Roman"/>
              <a:cs typeface="Times New Roman"/>
            </a:endParaRPr>
          </a:p>
          <a:p>
            <a:pPr marL="12700" marR="5080" algn="ctr">
              <a:lnSpc>
                <a:spcPct val="100000"/>
              </a:lnSpc>
              <a:tabLst>
                <a:tab pos="1075690" algn="l"/>
                <a:tab pos="4643755" algn="l"/>
              </a:tabLst>
            </a:pPr>
            <a:r>
              <a:rPr sz="2800" dirty="0">
                <a:latin typeface="Times New Roman"/>
                <a:cs typeface="Times New Roman"/>
              </a:rPr>
              <a:t>сравнительное </a:t>
            </a:r>
            <a:r>
              <a:rPr sz="2800" spc="-5" dirty="0">
                <a:latin typeface="Times New Roman"/>
                <a:cs typeface="Times New Roman"/>
              </a:rPr>
              <a:t>с </a:t>
            </a:r>
            <a:r>
              <a:rPr sz="2800" spc="-10" dirty="0">
                <a:latin typeface="Times New Roman"/>
                <a:cs typeface="Times New Roman"/>
              </a:rPr>
              <a:t>другими </a:t>
            </a:r>
            <a:r>
              <a:rPr sz="2800" spc="-5" dirty="0">
                <a:latin typeface="Times New Roman"/>
                <a:cs typeface="Times New Roman"/>
              </a:rPr>
              <a:t>предприятиями </a:t>
            </a:r>
            <a:r>
              <a:rPr sz="2800" spc="-20" dirty="0">
                <a:latin typeface="Times New Roman"/>
                <a:cs typeface="Times New Roman"/>
              </a:rPr>
              <a:t>положение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данного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предприятия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на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целевом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рынке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товаров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и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5" dirty="0">
                <a:latin typeface="Times New Roman"/>
                <a:cs typeface="Times New Roman"/>
              </a:rPr>
              <a:t>услуг.	</a:t>
            </a:r>
            <a:r>
              <a:rPr sz="2800" spc="-10" dirty="0">
                <a:latin typeface="Times New Roman"/>
                <a:cs typeface="Times New Roman"/>
              </a:rPr>
              <a:t>Принято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использовать	</a:t>
            </a:r>
            <a:r>
              <a:rPr sz="2800" spc="5" dirty="0">
                <a:latin typeface="Times New Roman"/>
                <a:cs typeface="Times New Roman"/>
              </a:rPr>
              <a:t>шесть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основных</a:t>
            </a:r>
            <a:endParaRPr sz="2800">
              <a:latin typeface="Times New Roman"/>
              <a:cs typeface="Times New Roman"/>
            </a:endParaRPr>
          </a:p>
          <a:p>
            <a:pPr marL="219710" marR="210185" algn="ctr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latin typeface="Times New Roman"/>
                <a:cs typeface="Times New Roman"/>
              </a:rPr>
              <a:t>состояний предприятия: </a:t>
            </a:r>
            <a:r>
              <a:rPr sz="2800" spc="-10" dirty="0">
                <a:latin typeface="Times New Roman"/>
                <a:cs typeface="Times New Roman"/>
              </a:rPr>
              <a:t>доминирующее, </a:t>
            </a:r>
            <a:r>
              <a:rPr sz="2800" spc="-5" dirty="0">
                <a:latin typeface="Times New Roman"/>
                <a:cs typeface="Times New Roman"/>
              </a:rPr>
              <a:t>сильное,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благоприятное, </a:t>
            </a:r>
            <a:r>
              <a:rPr sz="2800" spc="-10" dirty="0">
                <a:latin typeface="Times New Roman"/>
                <a:cs typeface="Times New Roman"/>
              </a:rPr>
              <a:t>неустойчивое, </a:t>
            </a:r>
            <a:r>
              <a:rPr sz="2800" dirty="0">
                <a:latin typeface="Times New Roman"/>
                <a:cs typeface="Times New Roman"/>
              </a:rPr>
              <a:t>слабое,</a:t>
            </a:r>
            <a:endParaRPr sz="2800">
              <a:latin typeface="Times New Roman"/>
              <a:cs typeface="Times New Roman"/>
            </a:endParaRPr>
          </a:p>
          <a:p>
            <a:pPr marL="5080" algn="ctr">
              <a:lnSpc>
                <a:spcPct val="100000"/>
              </a:lnSpc>
              <a:spcBef>
                <a:spcPts val="15"/>
              </a:spcBef>
            </a:pPr>
            <a:r>
              <a:rPr sz="2800" spc="5" dirty="0">
                <a:latin typeface="Times New Roman"/>
                <a:cs typeface="Times New Roman"/>
              </a:rPr>
              <a:t>нежизнеспособное.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B369C9C8-A9A3-25A4-BB21-390549F03D29}"/>
              </a:ext>
            </a:extLst>
          </p:cNvPr>
          <p:cNvSpPr txBox="1"/>
          <p:nvPr/>
        </p:nvSpPr>
        <p:spPr>
          <a:xfrm>
            <a:off x="3124200" y="9236"/>
            <a:ext cx="668324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Times New Roman"/>
                <a:cs typeface="Times New Roman"/>
              </a:rPr>
              <a:t>Экономика</a:t>
            </a:r>
            <a:r>
              <a:rPr b="1" spc="-4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lang="ru-RU" b="1" spc="-10" dirty="0">
                <a:latin typeface="Times New Roman"/>
                <a:cs typeface="Times New Roman"/>
              </a:rPr>
              <a:t>управление </a:t>
            </a:r>
            <a:r>
              <a:rPr lang="ru-RU" b="1" spc="-5" dirty="0">
                <a:latin typeface="Times New Roman"/>
                <a:cs typeface="Times New Roman"/>
              </a:rPr>
              <a:t>инвестиционными </a:t>
            </a:r>
            <a:r>
              <a:rPr b="1" spc="-6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проектами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2283</Words>
  <Application>Microsoft Office PowerPoint</Application>
  <PresentationFormat>Экран (4:3)</PresentationFormat>
  <Paragraphs>258</Paragraphs>
  <Slides>38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1" baseType="lpstr">
      <vt:lpstr>Calibri</vt:lpstr>
      <vt:lpstr>Times New Roman</vt:lpstr>
      <vt:lpstr>Office Theme</vt:lpstr>
      <vt:lpstr>Презентация PowerPoint</vt:lpstr>
      <vt:lpstr>План лекции:  1. Характеристика разделов проектного анализа  </vt:lpstr>
      <vt:lpstr>Презентация PowerPoint</vt:lpstr>
      <vt:lpstr>Результатом проведения проектного  анализа является решение о целесообразности реализации тех или  иных инвестиций и формирование  некоторой совокупности эффективных и  безопасных проектов.</vt:lpstr>
      <vt:lpstr>Несмотря на разнообразие проектов,  анализ обычных коммерческих  инвестиционных проектов обычно следует некоторой общей схеме, которая  включает в себя специальные разделы,  оценивающие коммерческую,</vt:lpstr>
      <vt:lpstr>Презентация PowerPoint</vt:lpstr>
      <vt:lpstr>Характеристика разделов проектного анализа</vt:lpstr>
      <vt:lpstr>Характеристика разделов проектного  анализа Предварительный анализ</vt:lpstr>
      <vt:lpstr>Характеристика разделов проектного  анализа Предварительный анализ</vt:lpstr>
      <vt:lpstr>Характеристика разделов проектного  анализа Предварительный анализ</vt:lpstr>
      <vt:lpstr>Характеристика разделов проектного анализа Коммерческий анализ</vt:lpstr>
      <vt:lpstr>Характеристика разделов проектного  анализа</vt:lpstr>
      <vt:lpstr>Характеристика разделов проектного  анализа Коммерческий анализ</vt:lpstr>
      <vt:lpstr>Характеристика разделов проектного  анализа Коммерческий анализ</vt:lpstr>
      <vt:lpstr>Характеристика разделов проектного  анализа Технический анализ</vt:lpstr>
      <vt:lpstr>Характеристика разделов проектного  анализа Технический анализ</vt:lpstr>
      <vt:lpstr>Характеристика разделов проектного анализа Технический анализ</vt:lpstr>
      <vt:lpstr>Характеристика разделов проектного  анализа</vt:lpstr>
      <vt:lpstr>Характеристика разделов проектного  анализа Финансовый анализ</vt:lpstr>
      <vt:lpstr>Характеристика разделов проектного  анализа Финансовый анализ</vt:lpstr>
      <vt:lpstr>Характеристика разделов проектного  анализа Финансовый анализ</vt:lpstr>
      <vt:lpstr>Характеристика разделов проектного  анализа Финансовый анализ</vt:lpstr>
      <vt:lpstr>Характеристика разделов проектного  анализа</vt:lpstr>
      <vt:lpstr>Характеристика разделов проектного  анализа</vt:lpstr>
      <vt:lpstr>Характеристика разделов проектного анализа</vt:lpstr>
      <vt:lpstr>Характеристика разделов проектного  анализа Экономический анализ</vt:lpstr>
      <vt:lpstr>Характеристика разделов проектного  анализа Экономический анализ</vt:lpstr>
      <vt:lpstr>Характеристика разделов проектного  анализа Институциональный анализ</vt:lpstr>
      <vt:lpstr>Характеристика разделов  проектного анализа Институциональный анализ</vt:lpstr>
      <vt:lpstr>Характеристика разделов проектного  анализа Институциональный анализ</vt:lpstr>
      <vt:lpstr>Характеристика разделов проектного  анализа Институциональный анализ</vt:lpstr>
      <vt:lpstr>Характеристика разделов проектного  анализа Институциональный анализ</vt:lpstr>
      <vt:lpstr>Характеристика разделов  проектного анализа Институциональный анализ</vt:lpstr>
      <vt:lpstr>Характеристика разделов проектного  анализа Институциональный анализ</vt:lpstr>
      <vt:lpstr>Характеристика разделов  проектного анализа Институциональный анализ</vt:lpstr>
      <vt:lpstr>Характеристика разделов проектного  анализа Анализ риска</vt:lpstr>
      <vt:lpstr>Характеристика разделов  проектного анализа  Анализ риска</vt:lpstr>
      <vt:lpstr>Характеристика разделов проектного  анализа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САМОХВАЛОВА МАРИЯ ВЛАДИМИРОВНА</dc:title>
  <dc:creator>Мария</dc:creator>
  <cp:lastModifiedBy>ms.mmv84@gmail.com</cp:lastModifiedBy>
  <cp:revision>3</cp:revision>
  <dcterms:created xsi:type="dcterms:W3CDTF">2023-04-28T01:51:38Z</dcterms:created>
  <dcterms:modified xsi:type="dcterms:W3CDTF">2023-04-28T02:10:39Z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2022-05-20T00:00:00Z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2023-04-28T00:00:00Z</vt:filetime>
  </property>
</Properties>
</file>