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3"/>
  </p:notesMasterIdLst>
  <p:sldIdLst>
    <p:sldId id="368" r:id="rId2"/>
    <p:sldId id="388" r:id="rId3"/>
    <p:sldId id="369" r:id="rId4"/>
    <p:sldId id="370" r:id="rId5"/>
    <p:sldId id="371" r:id="rId6"/>
    <p:sldId id="372" r:id="rId7"/>
    <p:sldId id="373" r:id="rId8"/>
    <p:sldId id="374" r:id="rId9"/>
    <p:sldId id="375" r:id="rId10"/>
    <p:sldId id="376" r:id="rId11"/>
    <p:sldId id="377" r:id="rId12"/>
    <p:sldId id="378" r:id="rId13"/>
    <p:sldId id="379" r:id="rId14"/>
    <p:sldId id="380" r:id="rId15"/>
    <p:sldId id="381" r:id="rId16"/>
    <p:sldId id="382" r:id="rId17"/>
    <p:sldId id="383" r:id="rId18"/>
    <p:sldId id="384" r:id="rId19"/>
    <p:sldId id="385" r:id="rId20"/>
    <p:sldId id="386" r:id="rId21"/>
    <p:sldId id="387"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user" initials="uu"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29" autoAdjust="0"/>
    <p:restoredTop sz="72035" autoAdjust="0"/>
  </p:normalViewPr>
  <p:slideViewPr>
    <p:cSldViewPr>
      <p:cViewPr varScale="1">
        <p:scale>
          <a:sx n="73" d="100"/>
          <a:sy n="73" d="100"/>
        </p:scale>
        <p:origin x="-462" y="-102"/>
      </p:cViewPr>
      <p:guideLst>
        <p:guide orient="horz" pos="2160"/>
        <p:guide pos="2880"/>
      </p:guideLst>
    </p:cSldViewPr>
  </p:slideViewPr>
  <p:outlineViewPr>
    <p:cViewPr>
      <p:scale>
        <a:sx n="33" d="100"/>
        <a:sy n="33" d="100"/>
      </p:scale>
      <p:origin x="0" y="5689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xmlns="" id="{F98EC472-40AE-429D-B0C3-B7883C02F62D}"/>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cs typeface="Arial" pitchFamily="34" charset="0"/>
              </a:defRPr>
            </a:lvl1pPr>
          </a:lstStyle>
          <a:p>
            <a:pPr>
              <a:defRPr/>
            </a:pPr>
            <a:endParaRPr lang="ru-RU"/>
          </a:p>
        </p:txBody>
      </p:sp>
      <p:sp>
        <p:nvSpPr>
          <p:cNvPr id="3" name="Дата 2">
            <a:extLst>
              <a:ext uri="{FF2B5EF4-FFF2-40B4-BE49-F238E27FC236}">
                <a16:creationId xmlns:a16="http://schemas.microsoft.com/office/drawing/2014/main" xmlns="" id="{396850F0-E490-45F0-B361-EC68AEDC3C42}"/>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cs typeface="Arial" pitchFamily="34" charset="0"/>
              </a:defRPr>
            </a:lvl1pPr>
          </a:lstStyle>
          <a:p>
            <a:pPr>
              <a:defRPr/>
            </a:pPr>
            <a:fld id="{E2C66BD1-108B-43A2-BA4A-77E16CD50949}" type="datetimeFigureOut">
              <a:rPr lang="ru-RU"/>
              <a:pPr>
                <a:defRPr/>
              </a:pPr>
              <a:t>22.04.2023</a:t>
            </a:fld>
            <a:endParaRPr lang="ru-RU"/>
          </a:p>
        </p:txBody>
      </p:sp>
      <p:sp>
        <p:nvSpPr>
          <p:cNvPr id="4" name="Образ слайда 3">
            <a:extLst>
              <a:ext uri="{FF2B5EF4-FFF2-40B4-BE49-F238E27FC236}">
                <a16:creationId xmlns:a16="http://schemas.microsoft.com/office/drawing/2014/main" xmlns="" id="{EB52E51D-5B32-48C1-AF68-D219D7867132}"/>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a:extLst>
              <a:ext uri="{FF2B5EF4-FFF2-40B4-BE49-F238E27FC236}">
                <a16:creationId xmlns:a16="http://schemas.microsoft.com/office/drawing/2014/main" xmlns="" id="{472AFEAD-CA0B-49AE-A742-A97BAD8EE062}"/>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p>
        </p:txBody>
      </p:sp>
      <p:sp>
        <p:nvSpPr>
          <p:cNvPr id="6" name="Нижний колонтитул 5">
            <a:extLst>
              <a:ext uri="{FF2B5EF4-FFF2-40B4-BE49-F238E27FC236}">
                <a16:creationId xmlns:a16="http://schemas.microsoft.com/office/drawing/2014/main" xmlns="" id="{63B24AE0-D8CF-4326-AF14-B96A2C181FD0}"/>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cs typeface="Arial" pitchFamily="34" charset="0"/>
              </a:defRPr>
            </a:lvl1pPr>
          </a:lstStyle>
          <a:p>
            <a:pPr>
              <a:defRPr/>
            </a:pPr>
            <a:endParaRPr lang="ru-RU"/>
          </a:p>
        </p:txBody>
      </p:sp>
      <p:sp>
        <p:nvSpPr>
          <p:cNvPr id="7" name="Номер слайда 6">
            <a:extLst>
              <a:ext uri="{FF2B5EF4-FFF2-40B4-BE49-F238E27FC236}">
                <a16:creationId xmlns:a16="http://schemas.microsoft.com/office/drawing/2014/main" xmlns="" id="{DA5036E6-189F-4C42-9E7B-60D0A847E075}"/>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54B0B42D-94B8-4770-BB27-D46FB476D8A5}" type="slidenum">
              <a:rPr lang="ru-RU" altLang="ru-RU"/>
              <a:pPr/>
              <a:t>‹#›</a:t>
            </a:fld>
            <a:endParaRPr lang="ru-RU" altLang="ru-RU"/>
          </a:p>
        </p:txBody>
      </p:sp>
    </p:spTree>
    <p:extLst>
      <p:ext uri="{BB962C8B-B14F-4D97-AF65-F5344CB8AC3E}">
        <p14:creationId xmlns:p14="http://schemas.microsoft.com/office/powerpoint/2010/main" val="37821885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54B0B42D-94B8-4770-BB27-D46FB476D8A5}" type="slidenum">
              <a:rPr lang="ru-RU" altLang="ru-RU" smtClean="0"/>
              <a:pPr/>
              <a:t>1</a:t>
            </a:fld>
            <a:endParaRPr lang="ru-RU" altLang="ru-RU"/>
          </a:p>
        </p:txBody>
      </p:sp>
    </p:spTree>
    <p:extLst>
      <p:ext uri="{BB962C8B-B14F-4D97-AF65-F5344CB8AC3E}">
        <p14:creationId xmlns:p14="http://schemas.microsoft.com/office/powerpoint/2010/main" val="28635719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54B0B42D-94B8-4770-BB27-D46FB476D8A5}" type="slidenum">
              <a:rPr lang="ru-RU" altLang="ru-RU" smtClean="0"/>
              <a:pPr/>
              <a:t>13</a:t>
            </a:fld>
            <a:endParaRPr lang="ru-RU" altLang="ru-RU"/>
          </a:p>
        </p:txBody>
      </p:sp>
    </p:spTree>
    <p:extLst>
      <p:ext uri="{BB962C8B-B14F-4D97-AF65-F5344CB8AC3E}">
        <p14:creationId xmlns:p14="http://schemas.microsoft.com/office/powerpoint/2010/main" val="42765249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pPr>
              <a:defRPr/>
            </a:pPr>
            <a:fld id="{9664FA90-CCA8-4848-85E2-D2149D5C2495}" type="datetimeFigureOut">
              <a:rPr lang="ru-RU" smtClean="0"/>
              <a:pPr>
                <a:defRPr/>
              </a:pPr>
              <a:t>22.04.2023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fld id="{0B121C53-510F-4D94-881F-349E6C1EA388}" type="slidenum">
              <a:rPr lang="ru-RU" altLang="ru-RU" smtClean="0"/>
              <a:pPr/>
              <a:t>‹#›</a:t>
            </a:fld>
            <a:endParaRPr lang="ru-RU" altLang="ru-RU"/>
          </a:p>
        </p:txBody>
      </p:sp>
    </p:spTree>
    <p:extLst>
      <p:ext uri="{BB962C8B-B14F-4D97-AF65-F5344CB8AC3E}">
        <p14:creationId xmlns:p14="http://schemas.microsoft.com/office/powerpoint/2010/main" val="3679160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fld id="{7CD8B5D4-15B6-487C-B387-92C577847C34}" type="datetimeFigureOut">
              <a:rPr lang="ru-RU" smtClean="0"/>
              <a:pPr>
                <a:defRPr/>
              </a:pPr>
              <a:t>22.04.2023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fld id="{E5A47AF5-1B82-4D36-BEC6-4B9787EA17AB}" type="slidenum">
              <a:rPr lang="ru-RU" altLang="ru-RU" smtClean="0"/>
              <a:pPr/>
              <a:t>‹#›</a:t>
            </a:fld>
            <a:endParaRPr lang="ru-RU" altLang="ru-RU"/>
          </a:p>
        </p:txBody>
      </p:sp>
    </p:spTree>
    <p:extLst>
      <p:ext uri="{BB962C8B-B14F-4D97-AF65-F5344CB8AC3E}">
        <p14:creationId xmlns:p14="http://schemas.microsoft.com/office/powerpoint/2010/main" val="294199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fld id="{7CD8B5D4-15B6-487C-B387-92C577847C34}" type="datetimeFigureOut">
              <a:rPr lang="ru-RU" smtClean="0"/>
              <a:pPr>
                <a:defRPr/>
              </a:pPr>
              <a:t>22.04.2023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fld id="{E5A47AF5-1B82-4D36-BEC6-4B9787EA17AB}" type="slidenum">
              <a:rPr lang="ru-RU" altLang="ru-RU" smtClean="0"/>
              <a:pPr/>
              <a:t>‹#›</a:t>
            </a:fld>
            <a:endParaRPr lang="ru-RU" alt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248884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fld id="{7CD8B5D4-15B6-487C-B387-92C577847C34}" type="datetimeFigureOut">
              <a:rPr lang="ru-RU" smtClean="0"/>
              <a:pPr>
                <a:defRPr/>
              </a:pPr>
              <a:t>22.04.2023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fld id="{E5A47AF5-1B82-4D36-BEC6-4B9787EA17AB}" type="slidenum">
              <a:rPr lang="ru-RU" altLang="ru-RU" smtClean="0"/>
              <a:pPr/>
              <a:t>‹#›</a:t>
            </a:fld>
            <a:endParaRPr lang="ru-RU" altLang="ru-RU"/>
          </a:p>
        </p:txBody>
      </p:sp>
    </p:spTree>
    <p:extLst>
      <p:ext uri="{BB962C8B-B14F-4D97-AF65-F5344CB8AC3E}">
        <p14:creationId xmlns:p14="http://schemas.microsoft.com/office/powerpoint/2010/main" val="8340415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fld id="{7CD8B5D4-15B6-487C-B387-92C577847C34}" type="datetimeFigureOut">
              <a:rPr lang="ru-RU" smtClean="0"/>
              <a:pPr>
                <a:defRPr/>
              </a:pPr>
              <a:t>22.04.2023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fld id="{E5A47AF5-1B82-4D36-BEC6-4B9787EA17AB}" type="slidenum">
              <a:rPr lang="ru-RU" altLang="ru-RU" smtClean="0"/>
              <a:pPr/>
              <a:t>‹#›</a:t>
            </a:fld>
            <a:endParaRPr lang="ru-RU" alt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815483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fld id="{7CD8B5D4-15B6-487C-B387-92C577847C34}" type="datetimeFigureOut">
              <a:rPr lang="ru-RU" smtClean="0"/>
              <a:pPr>
                <a:defRPr/>
              </a:pPr>
              <a:t>22.04.2023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fld id="{E5A47AF5-1B82-4D36-BEC6-4B9787EA17AB}" type="slidenum">
              <a:rPr lang="ru-RU" altLang="ru-RU" smtClean="0"/>
              <a:pPr/>
              <a:t>‹#›</a:t>
            </a:fld>
            <a:endParaRPr lang="ru-RU" altLang="ru-RU"/>
          </a:p>
        </p:txBody>
      </p:sp>
    </p:spTree>
    <p:extLst>
      <p:ext uri="{BB962C8B-B14F-4D97-AF65-F5344CB8AC3E}">
        <p14:creationId xmlns:p14="http://schemas.microsoft.com/office/powerpoint/2010/main" val="15237406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fld id="{164784FF-6015-4068-94A5-B1418ECC7B60}" type="datetimeFigureOut">
              <a:rPr lang="ru-RU" smtClean="0"/>
              <a:pPr>
                <a:defRPr/>
              </a:pPr>
              <a:t>22.04.2023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fld id="{7CAEF2D4-39DD-4734-8FFC-137766310E9D}" type="slidenum">
              <a:rPr lang="ru-RU" altLang="ru-RU" smtClean="0"/>
              <a:pPr/>
              <a:t>‹#›</a:t>
            </a:fld>
            <a:endParaRPr lang="ru-RU" altLang="ru-RU"/>
          </a:p>
        </p:txBody>
      </p:sp>
    </p:spTree>
    <p:extLst>
      <p:ext uri="{BB962C8B-B14F-4D97-AF65-F5344CB8AC3E}">
        <p14:creationId xmlns:p14="http://schemas.microsoft.com/office/powerpoint/2010/main" val="2804868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fld id="{1341C3BC-57F0-467C-818F-04D3B7125947}" type="datetimeFigureOut">
              <a:rPr lang="ru-RU" smtClean="0"/>
              <a:pPr>
                <a:defRPr/>
              </a:pPr>
              <a:t>22.04.2023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fld id="{C2EE0545-D70B-4136-893A-BCCC54551A7C}" type="slidenum">
              <a:rPr lang="ru-RU" altLang="ru-RU" smtClean="0"/>
              <a:pPr/>
              <a:t>‹#›</a:t>
            </a:fld>
            <a:endParaRPr lang="ru-RU" altLang="ru-RU"/>
          </a:p>
        </p:txBody>
      </p:sp>
    </p:spTree>
    <p:extLst>
      <p:ext uri="{BB962C8B-B14F-4D97-AF65-F5344CB8AC3E}">
        <p14:creationId xmlns:p14="http://schemas.microsoft.com/office/powerpoint/2010/main" val="760405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pPr>
              <a:defRPr/>
            </a:pPr>
            <a:fld id="{30539818-1CC4-4AA4-8720-61129E2C32E5}" type="datetimeFigureOut">
              <a:rPr lang="ru-RU" smtClean="0"/>
              <a:pPr>
                <a:defRPr/>
              </a:pPr>
              <a:t>22.04.2023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fld id="{040F2143-282F-4A1F-B238-84105933B6B0}" type="slidenum">
              <a:rPr lang="ru-RU" altLang="ru-RU" smtClean="0"/>
              <a:pPr/>
              <a:t>‹#›</a:t>
            </a:fld>
            <a:endParaRPr lang="ru-RU" altLang="ru-RU"/>
          </a:p>
        </p:txBody>
      </p:sp>
    </p:spTree>
    <p:extLst>
      <p:ext uri="{BB962C8B-B14F-4D97-AF65-F5344CB8AC3E}">
        <p14:creationId xmlns:p14="http://schemas.microsoft.com/office/powerpoint/2010/main" val="3193761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pPr>
              <a:defRPr/>
            </a:pPr>
            <a:fld id="{17FBBFDF-0691-4195-B972-2FA5BDA315D4}" type="datetimeFigureOut">
              <a:rPr lang="ru-RU" smtClean="0"/>
              <a:pPr>
                <a:defRPr/>
              </a:pPr>
              <a:t>22.04.2023</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fld id="{E0D7D054-B06C-4AD2-BEF6-3FCB41118FED}" type="slidenum">
              <a:rPr lang="ru-RU" altLang="ru-RU" smtClean="0"/>
              <a:pPr/>
              <a:t>‹#›</a:t>
            </a:fld>
            <a:endParaRPr lang="ru-RU" altLang="ru-RU"/>
          </a:p>
        </p:txBody>
      </p:sp>
    </p:spTree>
    <p:extLst>
      <p:ext uri="{BB962C8B-B14F-4D97-AF65-F5344CB8AC3E}">
        <p14:creationId xmlns:p14="http://schemas.microsoft.com/office/powerpoint/2010/main" val="680383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pPr>
              <a:defRPr/>
            </a:pPr>
            <a:fld id="{05AAAFF0-8584-4C66-B0BC-03C0E96C71EC}" type="datetimeFigureOut">
              <a:rPr lang="ru-RU" smtClean="0"/>
              <a:pPr>
                <a:defRPr/>
              </a:pPr>
              <a:t>22.04.2023</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fld id="{667A8C39-0898-41A0-8AB9-03976516C0A0}" type="slidenum">
              <a:rPr lang="ru-RU" altLang="ru-RU" smtClean="0"/>
              <a:pPr/>
              <a:t>‹#›</a:t>
            </a:fld>
            <a:endParaRPr lang="ru-RU" altLang="ru-RU"/>
          </a:p>
        </p:txBody>
      </p:sp>
    </p:spTree>
    <p:extLst>
      <p:ext uri="{BB962C8B-B14F-4D97-AF65-F5344CB8AC3E}">
        <p14:creationId xmlns:p14="http://schemas.microsoft.com/office/powerpoint/2010/main" val="1382158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pPr>
              <a:defRPr/>
            </a:pPr>
            <a:fld id="{BB1ADA5C-A68A-43DE-86DB-8F7DA3485A0A}" type="datetimeFigureOut">
              <a:rPr lang="ru-RU" smtClean="0"/>
              <a:pPr>
                <a:defRPr/>
              </a:pPr>
              <a:t>22.04.2023</a:t>
            </a:fld>
            <a:endParaRPr lang="ru-RU"/>
          </a:p>
        </p:txBody>
      </p:sp>
      <p:sp>
        <p:nvSpPr>
          <p:cNvPr id="8" name="Footer Placeholder 7"/>
          <p:cNvSpPr>
            <a:spLocks noGrp="1"/>
          </p:cNvSpPr>
          <p:nvPr>
            <p:ph type="ftr" sz="quarter" idx="11"/>
          </p:nvPr>
        </p:nvSpPr>
        <p:spPr/>
        <p:txBody>
          <a:bodyPr/>
          <a:lstStyle/>
          <a:p>
            <a:pPr>
              <a:defRPr/>
            </a:pPr>
            <a:endParaRPr lang="ru-RU"/>
          </a:p>
        </p:txBody>
      </p:sp>
      <p:sp>
        <p:nvSpPr>
          <p:cNvPr id="9" name="Slide Number Placeholder 8"/>
          <p:cNvSpPr>
            <a:spLocks noGrp="1"/>
          </p:cNvSpPr>
          <p:nvPr>
            <p:ph type="sldNum" sz="quarter" idx="12"/>
          </p:nvPr>
        </p:nvSpPr>
        <p:spPr/>
        <p:txBody>
          <a:bodyPr/>
          <a:lstStyle/>
          <a:p>
            <a:fld id="{BBB006C6-E346-472C-AB00-8E9F3D56E54C}" type="slidenum">
              <a:rPr lang="ru-RU" altLang="ru-RU" smtClean="0"/>
              <a:pPr/>
              <a:t>‹#›</a:t>
            </a:fld>
            <a:endParaRPr lang="ru-RU" altLang="ru-RU"/>
          </a:p>
        </p:txBody>
      </p:sp>
    </p:spTree>
    <p:extLst>
      <p:ext uri="{BB962C8B-B14F-4D97-AF65-F5344CB8AC3E}">
        <p14:creationId xmlns:p14="http://schemas.microsoft.com/office/powerpoint/2010/main" val="284430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pPr>
              <a:defRPr/>
            </a:pPr>
            <a:fld id="{30D7299E-9840-4F03-BCFC-2154491B2CC3}" type="datetimeFigureOut">
              <a:rPr lang="ru-RU" smtClean="0"/>
              <a:pPr>
                <a:defRPr/>
              </a:pPr>
              <a:t>22.04.2023</a:t>
            </a:fld>
            <a:endParaRPr lang="ru-RU"/>
          </a:p>
        </p:txBody>
      </p:sp>
      <p:sp>
        <p:nvSpPr>
          <p:cNvPr id="4" name="Footer Placeholder 3"/>
          <p:cNvSpPr>
            <a:spLocks noGrp="1"/>
          </p:cNvSpPr>
          <p:nvPr>
            <p:ph type="ftr" sz="quarter" idx="11"/>
          </p:nvPr>
        </p:nvSpPr>
        <p:spPr/>
        <p:txBody>
          <a:bodyPr/>
          <a:lstStyle/>
          <a:p>
            <a:pPr>
              <a:defRPr/>
            </a:pPr>
            <a:endParaRPr lang="ru-RU"/>
          </a:p>
        </p:txBody>
      </p:sp>
      <p:sp>
        <p:nvSpPr>
          <p:cNvPr id="5" name="Slide Number Placeholder 4"/>
          <p:cNvSpPr>
            <a:spLocks noGrp="1"/>
          </p:cNvSpPr>
          <p:nvPr>
            <p:ph type="sldNum" sz="quarter" idx="12"/>
          </p:nvPr>
        </p:nvSpPr>
        <p:spPr/>
        <p:txBody>
          <a:bodyPr/>
          <a:lstStyle/>
          <a:p>
            <a:fld id="{C4DAD2BE-5B83-4FCB-AD90-49CD1996AC3A}" type="slidenum">
              <a:rPr lang="ru-RU" altLang="ru-RU" smtClean="0"/>
              <a:pPr/>
              <a:t>‹#›</a:t>
            </a:fld>
            <a:endParaRPr lang="ru-RU" altLang="ru-RU"/>
          </a:p>
        </p:txBody>
      </p:sp>
    </p:spTree>
    <p:extLst>
      <p:ext uri="{BB962C8B-B14F-4D97-AF65-F5344CB8AC3E}">
        <p14:creationId xmlns:p14="http://schemas.microsoft.com/office/powerpoint/2010/main" val="2282799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948AB689-AEEF-4847-AA3C-72E2BB80F2BA}" type="datetimeFigureOut">
              <a:rPr lang="ru-RU" smtClean="0"/>
              <a:pPr>
                <a:defRPr/>
              </a:pPr>
              <a:t>22.04.2023</a:t>
            </a:fld>
            <a:endParaRPr lang="ru-RU"/>
          </a:p>
        </p:txBody>
      </p:sp>
      <p:sp>
        <p:nvSpPr>
          <p:cNvPr id="3" name="Footer Placeholder 2"/>
          <p:cNvSpPr>
            <a:spLocks noGrp="1"/>
          </p:cNvSpPr>
          <p:nvPr>
            <p:ph type="ftr" sz="quarter" idx="11"/>
          </p:nvPr>
        </p:nvSpPr>
        <p:spPr/>
        <p:txBody>
          <a:bodyPr/>
          <a:lstStyle/>
          <a:p>
            <a:pPr>
              <a:defRPr/>
            </a:pPr>
            <a:endParaRPr lang="ru-RU"/>
          </a:p>
        </p:txBody>
      </p:sp>
      <p:sp>
        <p:nvSpPr>
          <p:cNvPr id="4" name="Slide Number Placeholder 3"/>
          <p:cNvSpPr>
            <a:spLocks noGrp="1"/>
          </p:cNvSpPr>
          <p:nvPr>
            <p:ph type="sldNum" sz="quarter" idx="12"/>
          </p:nvPr>
        </p:nvSpPr>
        <p:spPr/>
        <p:txBody>
          <a:bodyPr/>
          <a:lstStyle/>
          <a:p>
            <a:fld id="{293BAE59-3ADD-405D-9130-479FAAF2F4C2}" type="slidenum">
              <a:rPr lang="ru-RU" altLang="ru-RU" smtClean="0"/>
              <a:pPr/>
              <a:t>‹#›</a:t>
            </a:fld>
            <a:endParaRPr lang="ru-RU" altLang="ru-RU"/>
          </a:p>
        </p:txBody>
      </p:sp>
    </p:spTree>
    <p:extLst>
      <p:ext uri="{BB962C8B-B14F-4D97-AF65-F5344CB8AC3E}">
        <p14:creationId xmlns:p14="http://schemas.microsoft.com/office/powerpoint/2010/main" val="772209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Date Placeholder 4"/>
          <p:cNvSpPr>
            <a:spLocks noGrp="1"/>
          </p:cNvSpPr>
          <p:nvPr>
            <p:ph type="dt" sz="half" idx="10"/>
          </p:nvPr>
        </p:nvSpPr>
        <p:spPr/>
        <p:txBody>
          <a:bodyPr/>
          <a:lstStyle/>
          <a:p>
            <a:pPr>
              <a:defRPr/>
            </a:pPr>
            <a:fld id="{46D7D26B-FD4D-463E-AC91-07EB70A534F6}" type="datetimeFigureOut">
              <a:rPr lang="ru-RU" smtClean="0"/>
              <a:pPr>
                <a:defRPr/>
              </a:pPr>
              <a:t>22.04.2023</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fld id="{BC907963-EFA2-4C27-A91C-1DFFE0449AC7}" type="slidenum">
              <a:rPr lang="ru-RU" altLang="ru-RU" smtClean="0"/>
              <a:pPr/>
              <a:t>‹#›</a:t>
            </a:fld>
            <a:endParaRPr lang="ru-RU" altLang="ru-RU"/>
          </a:p>
        </p:txBody>
      </p:sp>
    </p:spTree>
    <p:extLst>
      <p:ext uri="{BB962C8B-B14F-4D97-AF65-F5344CB8AC3E}">
        <p14:creationId xmlns:p14="http://schemas.microsoft.com/office/powerpoint/2010/main" val="1697827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pPr>
              <a:defRPr/>
            </a:pPr>
            <a:fld id="{D3069BE6-13F4-4616-8D19-26D10C4F81A0}" type="datetimeFigureOut">
              <a:rPr lang="ru-RU" smtClean="0"/>
              <a:pPr>
                <a:defRPr/>
              </a:pPr>
              <a:t>22.04.2023</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fld id="{82ACE0D9-0426-40D8-9DC1-7A2E085E9712}" type="slidenum">
              <a:rPr lang="ru-RU" altLang="ru-RU" smtClean="0"/>
              <a:pPr/>
              <a:t>‹#›</a:t>
            </a:fld>
            <a:endParaRPr lang="ru-RU" altLang="ru-RU"/>
          </a:p>
        </p:txBody>
      </p:sp>
    </p:spTree>
    <p:extLst>
      <p:ext uri="{BB962C8B-B14F-4D97-AF65-F5344CB8AC3E}">
        <p14:creationId xmlns:p14="http://schemas.microsoft.com/office/powerpoint/2010/main" val="1830389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7CD8B5D4-15B6-487C-B387-92C577847C34}" type="datetimeFigureOut">
              <a:rPr lang="ru-RU" smtClean="0"/>
              <a:pPr>
                <a:defRPr/>
              </a:pPr>
              <a:t>22.04.2023</a:t>
            </a:fld>
            <a:endParaRPr lang="ru-RU"/>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ru-RU"/>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E5A47AF5-1B82-4D36-BEC6-4B9787EA17AB}" type="slidenum">
              <a:rPr lang="ru-RU" altLang="ru-RU" smtClean="0"/>
              <a:pPr/>
              <a:t>‹#›</a:t>
            </a:fld>
            <a:endParaRPr lang="ru-RU" altLang="ru-RU"/>
          </a:p>
        </p:txBody>
      </p:sp>
    </p:spTree>
    <p:extLst>
      <p:ext uri="{BB962C8B-B14F-4D97-AF65-F5344CB8AC3E}">
        <p14:creationId xmlns:p14="http://schemas.microsoft.com/office/powerpoint/2010/main" val="253087908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Прямоугольник 3">
            <a:extLst>
              <a:ext uri="{FF2B5EF4-FFF2-40B4-BE49-F238E27FC236}">
                <a16:creationId xmlns:a16="http://schemas.microsoft.com/office/drawing/2014/main" xmlns="" id="{DDEB5B25-261C-4DBF-A4CE-5F253FC84006}"/>
              </a:ext>
            </a:extLst>
          </p:cNvPr>
          <p:cNvSpPr>
            <a:spLocks noChangeArrowheads="1"/>
          </p:cNvSpPr>
          <p:nvPr/>
        </p:nvSpPr>
        <p:spPr bwMode="auto">
          <a:xfrm>
            <a:off x="539552" y="1556792"/>
            <a:ext cx="7345362"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4800" b="1" dirty="0">
                <a:latin typeface="Times New Roman" panose="02020603050405020304" pitchFamily="18" charset="0"/>
                <a:cs typeface="Times New Roman" panose="02020603050405020304" pitchFamily="18" charset="0"/>
              </a:rPr>
              <a:t>Тема 4.  Инвестиционный проект. Проектный цикл. Этапы разработки проекта.</a:t>
            </a:r>
            <a:endParaRPr lang="ru-RU" altLang="ru-RU" sz="4800" dirty="0">
              <a:latin typeface="Arial" panose="020B0604020202020204" pitchFamily="34" charset="0"/>
            </a:endParaRPr>
          </a:p>
        </p:txBody>
      </p:sp>
      <p:sp>
        <p:nvSpPr>
          <p:cNvPr id="2" name="Прямоугольник 3">
            <a:extLst>
              <a:ext uri="{FF2B5EF4-FFF2-40B4-BE49-F238E27FC236}">
                <a16:creationId xmlns:a16="http://schemas.microsoft.com/office/drawing/2014/main" xmlns="" id="{40711274-E1E3-485D-8AF2-08F020B0D356}"/>
              </a:ext>
            </a:extLst>
          </p:cNvPr>
          <p:cNvSpPr>
            <a:spLocks noChangeArrowheads="1"/>
          </p:cNvSpPr>
          <p:nvPr/>
        </p:nvSpPr>
        <p:spPr bwMode="auto">
          <a:xfrm>
            <a:off x="3759555" y="6353968"/>
            <a:ext cx="53578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ru-RU" altLang="ru-RU" sz="1800" b="1" dirty="0">
                <a:solidFill>
                  <a:srgbClr val="002060"/>
                </a:solidFill>
                <a:latin typeface="Times New Roman" panose="02020603050405020304" pitchFamily="18" charset="0"/>
                <a:cs typeface="Times New Roman" panose="02020603050405020304" pitchFamily="18" charset="0"/>
              </a:rPr>
              <a:t>Малеваная М. В. , к.э.н, доцент кафедры ЭТиАУ</a:t>
            </a:r>
          </a:p>
        </p:txBody>
      </p:sp>
      <p:sp>
        <p:nvSpPr>
          <p:cNvPr id="5" name="Подзаголовок 2">
            <a:extLst>
              <a:ext uri="{FF2B5EF4-FFF2-40B4-BE49-F238E27FC236}">
                <a16:creationId xmlns:a16="http://schemas.microsoft.com/office/drawing/2014/main" xmlns="" id="{F1E4FA99-5F55-BAA7-B4F6-64E60D1A35F2}"/>
              </a:ext>
            </a:extLst>
          </p:cNvPr>
          <p:cNvSpPr txBox="1">
            <a:spLocks noChangeArrowheads="1"/>
          </p:cNvSpPr>
          <p:nvPr/>
        </p:nvSpPr>
        <p:spPr bwMode="auto">
          <a:xfrm>
            <a:off x="3059113" y="25400"/>
            <a:ext cx="6332537" cy="51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buFont typeface="Wingdings 3" panose="05040102010807070707" pitchFamily="18" charset="2"/>
              <a:buNone/>
            </a:pPr>
            <a:r>
              <a:rPr lang="ru-RU" altLang="ru-RU" b="1" dirty="0">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Заголовок 1">
            <a:extLst>
              <a:ext uri="{FF2B5EF4-FFF2-40B4-BE49-F238E27FC236}">
                <a16:creationId xmlns:a16="http://schemas.microsoft.com/office/drawing/2014/main" xmlns="" id="{4C9B2B45-86F8-4A61-B88F-F27F1421FDDF}"/>
              </a:ext>
            </a:extLst>
          </p:cNvPr>
          <p:cNvSpPr>
            <a:spLocks noGrp="1"/>
          </p:cNvSpPr>
          <p:nvPr>
            <p:ph type="title"/>
          </p:nvPr>
        </p:nvSpPr>
        <p:spPr>
          <a:xfrm>
            <a:off x="457200" y="1124744"/>
            <a:ext cx="8229600" cy="5399881"/>
          </a:xfrm>
        </p:spPr>
        <p:txBody>
          <a:bodyPr/>
          <a:lstStyle/>
          <a:p>
            <a:r>
              <a:rPr lang="ru-RU" altLang="ru-RU" sz="2400" dirty="0">
                <a:solidFill>
                  <a:schemeClr val="tx1"/>
                </a:solidFill>
                <a:latin typeface="Times New Roman" panose="02020603050405020304" pitchFamily="18" charset="0"/>
                <a:cs typeface="Times New Roman" panose="02020603050405020304" pitchFamily="18" charset="0"/>
              </a:rPr>
              <a:t>Изложенные положения легли в основу Рекомендаций по оценке эффективности инвестиционных проектов. Рекомендации включили в себя накопленный мировой опыт инвестиционного анализа и оценки эффективности инвестиционных проектов. </a:t>
            </a:r>
            <a:br>
              <a:rPr lang="ru-RU" altLang="ru-RU" sz="2400" dirty="0">
                <a:solidFill>
                  <a:schemeClr val="tx1"/>
                </a:solidFill>
                <a:latin typeface="Times New Roman" panose="02020603050405020304" pitchFamily="18" charset="0"/>
                <a:cs typeface="Times New Roman" panose="02020603050405020304" pitchFamily="18" charset="0"/>
              </a:rPr>
            </a:br>
            <a:r>
              <a:rPr lang="ru-RU" altLang="ru-RU" sz="2400" dirty="0">
                <a:solidFill>
                  <a:schemeClr val="tx1"/>
                </a:solidFill>
                <a:latin typeface="Times New Roman" panose="02020603050405020304" pitchFamily="18" charset="0"/>
                <a:cs typeface="Times New Roman" panose="02020603050405020304" pitchFamily="18" charset="0"/>
              </a:rPr>
              <a:t>В Рекомендациях дается следующее понятие эффективности: </a:t>
            </a:r>
            <a:r>
              <a:rPr lang="ru-RU" altLang="ru-RU" sz="2400" i="1" dirty="0">
                <a:solidFill>
                  <a:schemeClr val="tx1"/>
                </a:solidFill>
                <a:latin typeface="Times New Roman" panose="02020603050405020304" pitchFamily="18" charset="0"/>
                <a:cs typeface="Times New Roman" panose="02020603050405020304" pitchFamily="18" charset="0"/>
              </a:rPr>
              <a:t>эффективность инвестиционного проекта </a:t>
            </a:r>
            <a:r>
              <a:rPr lang="ru-RU" altLang="ru-RU" sz="2400" dirty="0">
                <a:solidFill>
                  <a:schemeClr val="tx1"/>
                </a:solidFill>
                <a:latin typeface="Times New Roman" panose="02020603050405020304" pitchFamily="18" charset="0"/>
                <a:cs typeface="Times New Roman" panose="02020603050405020304" pitchFamily="18" charset="0"/>
              </a:rPr>
              <a:t>– категория, отражающая соответствие проекта, порождающего данный инвестиционный проект, целям и интересам его участников.</a:t>
            </a:r>
          </a:p>
        </p:txBody>
      </p:sp>
      <p:sp>
        <p:nvSpPr>
          <p:cNvPr id="2" name="Подзаголовок 2">
            <a:extLst>
              <a:ext uri="{FF2B5EF4-FFF2-40B4-BE49-F238E27FC236}">
                <a16:creationId xmlns:a16="http://schemas.microsoft.com/office/drawing/2014/main" xmlns="" id="{9DF63274-3F11-E5C8-6C34-F4706BE548EA}"/>
              </a:ext>
            </a:extLst>
          </p:cNvPr>
          <p:cNvSpPr txBox="1">
            <a:spLocks noChangeArrowheads="1"/>
          </p:cNvSpPr>
          <p:nvPr/>
        </p:nvSpPr>
        <p:spPr bwMode="auto">
          <a:xfrm>
            <a:off x="3059113" y="25400"/>
            <a:ext cx="6332537" cy="51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buFont typeface="Wingdings 3" panose="05040102010807070707" pitchFamily="18" charset="2"/>
              <a:buNone/>
            </a:pPr>
            <a:r>
              <a:rPr lang="ru-RU" altLang="ru-RU" b="1" dirty="0">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Заголовок 1">
            <a:extLst>
              <a:ext uri="{FF2B5EF4-FFF2-40B4-BE49-F238E27FC236}">
                <a16:creationId xmlns:a16="http://schemas.microsoft.com/office/drawing/2014/main" xmlns="" id="{54DF4238-86E5-4C82-BE72-BFBB34F60F50}"/>
              </a:ext>
            </a:extLst>
          </p:cNvPr>
          <p:cNvSpPr>
            <a:spLocks noGrp="1"/>
          </p:cNvSpPr>
          <p:nvPr>
            <p:ph type="title"/>
          </p:nvPr>
        </p:nvSpPr>
        <p:spPr>
          <a:xfrm>
            <a:off x="457200" y="476672"/>
            <a:ext cx="8229600" cy="6120978"/>
          </a:xfrm>
        </p:spPr>
        <p:txBody>
          <a:bodyPr/>
          <a:lstStyle/>
          <a:p>
            <a:r>
              <a:rPr lang="ru-RU" altLang="ru-RU" sz="2800" dirty="0">
                <a:solidFill>
                  <a:schemeClr val="tx1"/>
                </a:solidFill>
                <a:latin typeface="Times New Roman" panose="02020603050405020304" pitchFamily="18" charset="0"/>
                <a:cs typeface="Times New Roman" panose="02020603050405020304" pitchFamily="18" charset="0"/>
              </a:rPr>
              <a:t>Последовательность оценки инвестиционных проектов в соответствии с Рекомендациями.</a:t>
            </a:r>
            <a:br>
              <a:rPr lang="ru-RU" altLang="ru-RU" sz="2800" dirty="0">
                <a:solidFill>
                  <a:schemeClr val="tx1"/>
                </a:solidFill>
                <a:latin typeface="Times New Roman" panose="02020603050405020304" pitchFamily="18" charset="0"/>
                <a:cs typeface="Times New Roman" panose="02020603050405020304" pitchFamily="18" charset="0"/>
              </a:rPr>
            </a:br>
            <a:r>
              <a:rPr lang="ru-RU" altLang="ru-RU" sz="2800" dirty="0">
                <a:solidFill>
                  <a:schemeClr val="tx1"/>
                </a:solidFill>
                <a:latin typeface="Times New Roman" panose="02020603050405020304" pitchFamily="18" charset="0"/>
                <a:cs typeface="Times New Roman" panose="02020603050405020304" pitchFamily="18" charset="0"/>
              </a:rPr>
              <a:t>Рекомендуется оценивать эффективность проекта </a:t>
            </a:r>
            <a:r>
              <a:rPr lang="ru-RU" altLang="ru-RU" sz="2800" i="1" dirty="0">
                <a:solidFill>
                  <a:schemeClr val="tx1"/>
                </a:solidFill>
                <a:latin typeface="Times New Roman" panose="02020603050405020304" pitchFamily="18" charset="0"/>
                <a:cs typeface="Times New Roman" panose="02020603050405020304" pitchFamily="18" charset="0"/>
              </a:rPr>
              <a:t>в целом </a:t>
            </a:r>
            <a:r>
              <a:rPr lang="ru-RU" altLang="ru-RU" sz="2800" dirty="0">
                <a:solidFill>
                  <a:schemeClr val="tx1"/>
                </a:solidFill>
                <a:latin typeface="Times New Roman" panose="02020603050405020304" pitchFamily="18" charset="0"/>
                <a:cs typeface="Times New Roman" panose="02020603050405020304" pitchFamily="18" charset="0"/>
              </a:rPr>
              <a:t>и</a:t>
            </a:r>
            <a:r>
              <a:rPr lang="ru-RU" altLang="ru-RU" sz="2800" i="1" dirty="0">
                <a:solidFill>
                  <a:schemeClr val="tx1"/>
                </a:solidFill>
                <a:latin typeface="Times New Roman" panose="02020603050405020304" pitchFamily="18" charset="0"/>
                <a:cs typeface="Times New Roman" panose="02020603050405020304" pitchFamily="18" charset="0"/>
              </a:rPr>
              <a:t> участия в проекте.</a:t>
            </a:r>
            <a:br>
              <a:rPr lang="ru-RU" altLang="ru-RU" sz="2800" i="1" dirty="0">
                <a:solidFill>
                  <a:schemeClr val="tx1"/>
                </a:solidFill>
                <a:latin typeface="Times New Roman" panose="02020603050405020304" pitchFamily="18" charset="0"/>
                <a:cs typeface="Times New Roman" panose="02020603050405020304" pitchFamily="18" charset="0"/>
              </a:rPr>
            </a:br>
            <a:r>
              <a:rPr lang="ru-RU" altLang="ru-RU" sz="2800" b="1" i="1" dirty="0">
                <a:solidFill>
                  <a:schemeClr val="tx1"/>
                </a:solidFill>
                <a:latin typeface="Times New Roman" panose="02020603050405020304" pitchFamily="18" charset="0"/>
                <a:cs typeface="Times New Roman" panose="02020603050405020304" pitchFamily="18" charset="0"/>
              </a:rPr>
              <a:t>Эффективность проекта в целом </a:t>
            </a:r>
            <a:r>
              <a:rPr lang="ru-RU" altLang="ru-RU" sz="2800" dirty="0">
                <a:solidFill>
                  <a:schemeClr val="tx1"/>
                </a:solidFill>
                <a:latin typeface="Times New Roman" panose="02020603050405020304" pitchFamily="18" charset="0"/>
                <a:cs typeface="Times New Roman" panose="02020603050405020304" pitchFamily="18" charset="0"/>
              </a:rPr>
              <a:t>оценивается в целях определения потенциальной привлекательности проекта для возможных участников и поисков источников финансирования. Она включает в себя: </a:t>
            </a:r>
            <a:r>
              <a:rPr lang="ru-RU" altLang="ru-RU" sz="2800" i="1" dirty="0">
                <a:solidFill>
                  <a:schemeClr val="tx1"/>
                </a:solidFill>
                <a:latin typeface="Times New Roman" panose="02020603050405020304" pitchFamily="18" charset="0"/>
                <a:cs typeface="Times New Roman" panose="02020603050405020304" pitchFamily="18" charset="0"/>
              </a:rPr>
              <a:t>общественную</a:t>
            </a:r>
            <a:r>
              <a:rPr lang="ru-RU" altLang="ru-RU" sz="2800" dirty="0">
                <a:solidFill>
                  <a:schemeClr val="tx1"/>
                </a:solidFill>
                <a:latin typeface="Times New Roman" panose="02020603050405020304" pitchFamily="18" charset="0"/>
                <a:cs typeface="Times New Roman" panose="02020603050405020304" pitchFamily="18" charset="0"/>
              </a:rPr>
              <a:t> (социально-экономическую) эффективность проекта;</a:t>
            </a:r>
            <a:br>
              <a:rPr lang="ru-RU" altLang="ru-RU" sz="2800" dirty="0">
                <a:solidFill>
                  <a:schemeClr val="tx1"/>
                </a:solidFill>
                <a:latin typeface="Times New Roman" panose="02020603050405020304" pitchFamily="18" charset="0"/>
                <a:cs typeface="Times New Roman" panose="02020603050405020304" pitchFamily="18" charset="0"/>
              </a:rPr>
            </a:br>
            <a:r>
              <a:rPr lang="ru-RU" altLang="ru-RU" sz="2800" i="1" dirty="0">
                <a:solidFill>
                  <a:schemeClr val="tx1"/>
                </a:solidFill>
                <a:latin typeface="Times New Roman" panose="02020603050405020304" pitchFamily="18" charset="0"/>
                <a:cs typeface="Times New Roman" panose="02020603050405020304" pitchFamily="18" charset="0"/>
              </a:rPr>
              <a:t>коммерческую</a:t>
            </a:r>
            <a:r>
              <a:rPr lang="ru-RU" altLang="ru-RU" sz="2800" dirty="0">
                <a:solidFill>
                  <a:schemeClr val="tx1"/>
                </a:solidFill>
                <a:latin typeface="Times New Roman" panose="02020603050405020304" pitchFamily="18" charset="0"/>
                <a:cs typeface="Times New Roman" panose="02020603050405020304" pitchFamily="18" charset="0"/>
              </a:rPr>
              <a:t> эффективность проекта.</a:t>
            </a:r>
            <a:endParaRPr lang="ru-RU" altLang="ru-RU" sz="2800" i="1" dirty="0">
              <a:solidFill>
                <a:schemeClr val="tx1"/>
              </a:solidFill>
              <a:latin typeface="Times New Roman" panose="02020603050405020304" pitchFamily="18" charset="0"/>
              <a:cs typeface="Times New Roman" panose="02020603050405020304" pitchFamily="18" charset="0"/>
            </a:endParaRPr>
          </a:p>
        </p:txBody>
      </p:sp>
      <p:sp>
        <p:nvSpPr>
          <p:cNvPr id="2" name="Подзаголовок 2">
            <a:extLst>
              <a:ext uri="{FF2B5EF4-FFF2-40B4-BE49-F238E27FC236}">
                <a16:creationId xmlns:a16="http://schemas.microsoft.com/office/drawing/2014/main" xmlns="" id="{BE8A6110-8D43-CB53-5C9C-858D301E4045}"/>
              </a:ext>
            </a:extLst>
          </p:cNvPr>
          <p:cNvSpPr txBox="1">
            <a:spLocks noChangeArrowheads="1"/>
          </p:cNvSpPr>
          <p:nvPr/>
        </p:nvSpPr>
        <p:spPr bwMode="auto">
          <a:xfrm>
            <a:off x="3059113" y="25400"/>
            <a:ext cx="6332537" cy="51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buFont typeface="Wingdings 3" panose="05040102010807070707" pitchFamily="18" charset="2"/>
              <a:buNone/>
            </a:pPr>
            <a:r>
              <a:rPr lang="ru-RU" altLang="ru-RU" b="1" dirty="0">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Заголовок 1">
            <a:extLst>
              <a:ext uri="{FF2B5EF4-FFF2-40B4-BE49-F238E27FC236}">
                <a16:creationId xmlns:a16="http://schemas.microsoft.com/office/drawing/2014/main" xmlns="" id="{C75A3BEE-6787-4008-8E0E-EFC4244CB386}"/>
              </a:ext>
            </a:extLst>
          </p:cNvPr>
          <p:cNvSpPr>
            <a:spLocks noGrp="1"/>
          </p:cNvSpPr>
          <p:nvPr>
            <p:ph type="title"/>
          </p:nvPr>
        </p:nvSpPr>
        <p:spPr>
          <a:xfrm>
            <a:off x="457200" y="274638"/>
            <a:ext cx="8229600" cy="6323012"/>
          </a:xfrm>
        </p:spPr>
        <p:txBody>
          <a:bodyPr/>
          <a:lstStyle/>
          <a:p>
            <a:r>
              <a:rPr lang="ru-RU" altLang="ru-RU" sz="2400" dirty="0">
                <a:solidFill>
                  <a:schemeClr val="tx1"/>
                </a:solidFill>
                <a:latin typeface="Times New Roman" panose="02020603050405020304" pitchFamily="18" charset="0"/>
                <a:cs typeface="Times New Roman" panose="02020603050405020304" pitchFamily="18" charset="0"/>
              </a:rPr>
              <a:t>Показатели </a:t>
            </a:r>
            <a:r>
              <a:rPr lang="ru-RU" altLang="ru-RU" sz="2400" b="1" i="1" dirty="0">
                <a:solidFill>
                  <a:schemeClr val="tx1"/>
                </a:solidFill>
                <a:latin typeface="Times New Roman" panose="02020603050405020304" pitchFamily="18" charset="0"/>
                <a:cs typeface="Times New Roman" panose="02020603050405020304" pitchFamily="18" charset="0"/>
              </a:rPr>
              <a:t>общественной эффективности проекта </a:t>
            </a:r>
            <a:r>
              <a:rPr lang="ru-RU" altLang="ru-RU" sz="2400" dirty="0">
                <a:solidFill>
                  <a:schemeClr val="tx1"/>
                </a:solidFill>
                <a:latin typeface="Times New Roman" panose="02020603050405020304" pitchFamily="18" charset="0"/>
                <a:cs typeface="Times New Roman" panose="02020603050405020304" pitchFamily="18" charset="0"/>
              </a:rPr>
              <a:t>учитывают социально-экономические последствия осуществления инвестиционного проекта для общества в целом, в том числе как непосредственные результаты и затраты проекта, так и «внешние»: затраты и результаты в смежных секторах экономики, экологические, социальные и иные внешнеэкономические эффекты.</a:t>
            </a:r>
            <a:br>
              <a:rPr lang="ru-RU" altLang="ru-RU" sz="2400" dirty="0">
                <a:solidFill>
                  <a:schemeClr val="tx1"/>
                </a:solidFill>
                <a:latin typeface="Times New Roman" panose="02020603050405020304" pitchFamily="18" charset="0"/>
                <a:cs typeface="Times New Roman" panose="02020603050405020304" pitchFamily="18" charset="0"/>
              </a:rPr>
            </a:br>
            <a:r>
              <a:rPr lang="ru-RU" altLang="ru-RU" sz="2400" dirty="0">
                <a:solidFill>
                  <a:schemeClr val="tx1"/>
                </a:solidFill>
                <a:latin typeface="Times New Roman" panose="02020603050405020304" pitchFamily="18" charset="0"/>
                <a:cs typeface="Times New Roman" panose="02020603050405020304" pitchFamily="18" charset="0"/>
              </a:rPr>
              <a:t>«Внешние» эффекты рекомендуется учитывать в количественной форме при наличии соответствующих нормативных и методических       материалов. В отдельных случаях, когда эти эффекты весьма существенны, при отсутствии указанных документов допускается использование оценок независимых  квалифицированных экспертов. Если «внешние» эффекты не допускают количественного учета, следует провести качественную оценку их влияния. Эти положения относятся также к расчетам региональной эффективности.</a:t>
            </a:r>
          </a:p>
        </p:txBody>
      </p:sp>
      <p:sp>
        <p:nvSpPr>
          <p:cNvPr id="2" name="Подзаголовок 2">
            <a:extLst>
              <a:ext uri="{FF2B5EF4-FFF2-40B4-BE49-F238E27FC236}">
                <a16:creationId xmlns:a16="http://schemas.microsoft.com/office/drawing/2014/main" xmlns="" id="{21D9E36B-82E2-93A6-7926-2EE26655CEE2}"/>
              </a:ext>
            </a:extLst>
          </p:cNvPr>
          <p:cNvSpPr txBox="1">
            <a:spLocks noChangeArrowheads="1"/>
          </p:cNvSpPr>
          <p:nvPr/>
        </p:nvSpPr>
        <p:spPr bwMode="auto">
          <a:xfrm>
            <a:off x="3059113" y="25400"/>
            <a:ext cx="6332537" cy="51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buFont typeface="Wingdings 3" panose="05040102010807070707" pitchFamily="18" charset="2"/>
              <a:buNone/>
            </a:pPr>
            <a:r>
              <a:rPr lang="ru-RU" altLang="ru-RU" b="1" dirty="0">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Заголовок 1">
            <a:extLst>
              <a:ext uri="{FF2B5EF4-FFF2-40B4-BE49-F238E27FC236}">
                <a16:creationId xmlns:a16="http://schemas.microsoft.com/office/drawing/2014/main" xmlns="" id="{9AF62A85-B3A6-4145-8EBB-874EEDEB0E57}"/>
              </a:ext>
            </a:extLst>
          </p:cNvPr>
          <p:cNvSpPr>
            <a:spLocks noGrp="1"/>
          </p:cNvSpPr>
          <p:nvPr>
            <p:ph type="title"/>
          </p:nvPr>
        </p:nvSpPr>
        <p:spPr>
          <a:xfrm>
            <a:off x="457200" y="1340768"/>
            <a:ext cx="8229600" cy="5328320"/>
          </a:xfrm>
        </p:spPr>
        <p:txBody>
          <a:bodyPr/>
          <a:lstStyle/>
          <a:p>
            <a:r>
              <a:rPr lang="ru-RU" altLang="ru-RU" sz="2400" dirty="0">
                <a:solidFill>
                  <a:schemeClr val="tx1"/>
                </a:solidFill>
                <a:latin typeface="Times New Roman" panose="02020603050405020304" pitchFamily="18" charset="0"/>
                <a:cs typeface="Times New Roman" panose="02020603050405020304" pitchFamily="18" charset="0"/>
              </a:rPr>
              <a:t>В тех </a:t>
            </a:r>
            <a:r>
              <a:rPr lang="ru-RU" altLang="ru-RU" sz="2800" dirty="0">
                <a:solidFill>
                  <a:schemeClr val="tx1"/>
                </a:solidFill>
                <a:latin typeface="Times New Roman" panose="02020603050405020304" pitchFamily="18" charset="0"/>
                <a:cs typeface="Times New Roman" panose="02020603050405020304" pitchFamily="18" charset="0"/>
              </a:rPr>
              <a:t>случаях, когда инвестиционный проект затрагивает интересы не одной страны, а нескольких, общественная эффективность характеризует проект с точки зрения всей системы в целом. В общем случае  инвестиционного проекта </a:t>
            </a:r>
            <a:r>
              <a:rPr lang="ru-RU" altLang="ru-RU" sz="2800" i="1" dirty="0">
                <a:solidFill>
                  <a:schemeClr val="tx1"/>
                </a:solidFill>
                <a:latin typeface="Times New Roman" panose="02020603050405020304" pitchFamily="18" charset="0"/>
                <a:cs typeface="Times New Roman" panose="02020603050405020304" pitchFamily="18" charset="0"/>
              </a:rPr>
              <a:t>общественная эффективность </a:t>
            </a:r>
            <a:r>
              <a:rPr lang="ru-RU" altLang="ru-RU" sz="2800" dirty="0">
                <a:solidFill>
                  <a:schemeClr val="tx1"/>
                </a:solidFill>
                <a:latin typeface="Times New Roman" panose="02020603050405020304" pitchFamily="18" charset="0"/>
                <a:cs typeface="Times New Roman" panose="02020603050405020304" pitchFamily="18" charset="0"/>
              </a:rPr>
              <a:t>совпадает с </a:t>
            </a:r>
            <a:r>
              <a:rPr lang="ru-RU" altLang="ru-RU" sz="2800" i="1" dirty="0">
                <a:solidFill>
                  <a:schemeClr val="tx1"/>
                </a:solidFill>
                <a:latin typeface="Times New Roman" panose="02020603050405020304" pitchFamily="18" charset="0"/>
                <a:cs typeface="Times New Roman" panose="02020603050405020304" pitchFamily="18" charset="0"/>
              </a:rPr>
              <a:t>народнохозяйственной.</a:t>
            </a:r>
          </a:p>
        </p:txBody>
      </p:sp>
      <p:sp>
        <p:nvSpPr>
          <p:cNvPr id="2" name="Подзаголовок 2">
            <a:extLst>
              <a:ext uri="{FF2B5EF4-FFF2-40B4-BE49-F238E27FC236}">
                <a16:creationId xmlns:a16="http://schemas.microsoft.com/office/drawing/2014/main" xmlns="" id="{9FD5646B-6924-1301-DAD0-A6D3E325561F}"/>
              </a:ext>
            </a:extLst>
          </p:cNvPr>
          <p:cNvSpPr txBox="1">
            <a:spLocks noChangeArrowheads="1"/>
          </p:cNvSpPr>
          <p:nvPr/>
        </p:nvSpPr>
        <p:spPr bwMode="auto">
          <a:xfrm>
            <a:off x="3059113" y="25400"/>
            <a:ext cx="6332537" cy="51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buFont typeface="Wingdings 3" panose="05040102010807070707" pitchFamily="18" charset="2"/>
              <a:buNone/>
            </a:pPr>
            <a:r>
              <a:rPr lang="ru-RU" altLang="ru-RU" b="1" dirty="0">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Заголовок 1">
            <a:extLst>
              <a:ext uri="{FF2B5EF4-FFF2-40B4-BE49-F238E27FC236}">
                <a16:creationId xmlns:a16="http://schemas.microsoft.com/office/drawing/2014/main" xmlns="" id="{2D26A750-81EE-4E27-BD35-5F8CF9344C74}"/>
              </a:ext>
            </a:extLst>
          </p:cNvPr>
          <p:cNvSpPr>
            <a:spLocks noGrp="1"/>
          </p:cNvSpPr>
          <p:nvPr>
            <p:ph type="title"/>
          </p:nvPr>
        </p:nvSpPr>
        <p:spPr>
          <a:xfrm>
            <a:off x="457200" y="980728"/>
            <a:ext cx="8229600" cy="5543897"/>
          </a:xfrm>
        </p:spPr>
        <p:txBody>
          <a:bodyPr/>
          <a:lstStyle/>
          <a:p>
            <a:r>
              <a:rPr lang="ru-RU" altLang="ru-RU" sz="2400" dirty="0">
                <a:solidFill>
                  <a:schemeClr val="tx1"/>
                </a:solidFill>
                <a:latin typeface="Times New Roman" panose="02020603050405020304" pitchFamily="18" charset="0"/>
                <a:cs typeface="Times New Roman" panose="02020603050405020304" pitchFamily="18" charset="0"/>
              </a:rPr>
              <a:t>Показатели </a:t>
            </a:r>
            <a:r>
              <a:rPr lang="ru-RU" altLang="ru-RU" sz="2400" b="1" i="1" dirty="0">
                <a:solidFill>
                  <a:schemeClr val="tx1"/>
                </a:solidFill>
                <a:latin typeface="Times New Roman" panose="02020603050405020304" pitchFamily="18" charset="0"/>
                <a:cs typeface="Times New Roman" panose="02020603050405020304" pitchFamily="18" charset="0"/>
              </a:rPr>
              <a:t>коммерческой эффективности проекта </a:t>
            </a:r>
            <a:r>
              <a:rPr lang="ru-RU" altLang="ru-RU" sz="2400" dirty="0">
                <a:solidFill>
                  <a:schemeClr val="tx1"/>
                </a:solidFill>
                <a:latin typeface="Times New Roman" panose="02020603050405020304" pitchFamily="18" charset="0"/>
                <a:cs typeface="Times New Roman" panose="02020603050405020304" pitchFamily="18" charset="0"/>
              </a:rPr>
              <a:t>учитывают финансовые последствия его осуществления для участника, реализующего проект, в предположении, что он производит все необходимые для реализации проекта затраты и пользуется всеми его результатами.</a:t>
            </a:r>
            <a:br>
              <a:rPr lang="ru-RU" altLang="ru-RU" sz="2400" dirty="0">
                <a:solidFill>
                  <a:schemeClr val="tx1"/>
                </a:solidFill>
                <a:latin typeface="Times New Roman" panose="02020603050405020304" pitchFamily="18" charset="0"/>
                <a:cs typeface="Times New Roman" panose="02020603050405020304" pitchFamily="18" charset="0"/>
              </a:rPr>
            </a:br>
            <a:r>
              <a:rPr lang="ru-RU" altLang="ru-RU" sz="2400" dirty="0">
                <a:solidFill>
                  <a:schemeClr val="tx1"/>
                </a:solidFill>
                <a:latin typeface="Times New Roman" panose="02020603050405020304" pitchFamily="18" charset="0"/>
                <a:cs typeface="Times New Roman" panose="02020603050405020304" pitchFamily="18" charset="0"/>
              </a:rPr>
              <a:t>Показатели эффективности проекта в целом характеризуют с экономической точки зрения технические, технологические и организационные проектные решения.</a:t>
            </a:r>
            <a:br>
              <a:rPr lang="ru-RU" altLang="ru-RU" sz="2400" dirty="0">
                <a:solidFill>
                  <a:schemeClr val="tx1"/>
                </a:solidFill>
                <a:latin typeface="Times New Roman" panose="02020603050405020304" pitchFamily="18" charset="0"/>
                <a:cs typeface="Times New Roman" panose="02020603050405020304" pitchFamily="18" charset="0"/>
              </a:rPr>
            </a:br>
            <a:endParaRPr lang="ru-RU" altLang="ru-RU" sz="2400" dirty="0">
              <a:solidFill>
                <a:schemeClr val="tx1"/>
              </a:solidFill>
              <a:latin typeface="Times New Roman" panose="02020603050405020304" pitchFamily="18" charset="0"/>
              <a:cs typeface="Times New Roman" panose="02020603050405020304" pitchFamily="18" charset="0"/>
            </a:endParaRPr>
          </a:p>
        </p:txBody>
      </p:sp>
      <p:sp>
        <p:nvSpPr>
          <p:cNvPr id="2" name="Подзаголовок 2">
            <a:extLst>
              <a:ext uri="{FF2B5EF4-FFF2-40B4-BE49-F238E27FC236}">
                <a16:creationId xmlns:a16="http://schemas.microsoft.com/office/drawing/2014/main" xmlns="" id="{F4B3E036-DBD6-6392-9BA4-D11C0E061256}"/>
              </a:ext>
            </a:extLst>
          </p:cNvPr>
          <p:cNvSpPr txBox="1">
            <a:spLocks noChangeArrowheads="1"/>
          </p:cNvSpPr>
          <p:nvPr/>
        </p:nvSpPr>
        <p:spPr bwMode="auto">
          <a:xfrm>
            <a:off x="3059113" y="25400"/>
            <a:ext cx="6332537" cy="51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buFont typeface="Wingdings 3" panose="05040102010807070707" pitchFamily="18" charset="2"/>
              <a:buNone/>
            </a:pPr>
            <a:r>
              <a:rPr lang="ru-RU" altLang="ru-RU" b="1" dirty="0">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Заголовок 1">
            <a:extLst>
              <a:ext uri="{FF2B5EF4-FFF2-40B4-BE49-F238E27FC236}">
                <a16:creationId xmlns:a16="http://schemas.microsoft.com/office/drawing/2014/main" xmlns="" id="{29CC9967-0D4B-4C3B-8A71-9873A0878391}"/>
              </a:ext>
            </a:extLst>
          </p:cNvPr>
          <p:cNvSpPr>
            <a:spLocks noGrp="1"/>
          </p:cNvSpPr>
          <p:nvPr>
            <p:ph type="title"/>
          </p:nvPr>
        </p:nvSpPr>
        <p:spPr>
          <a:xfrm>
            <a:off x="457200" y="836712"/>
            <a:ext cx="8229600" cy="5760938"/>
          </a:xfrm>
        </p:spPr>
        <p:txBody>
          <a:bodyPr/>
          <a:lstStyle/>
          <a:p>
            <a:r>
              <a:rPr lang="ru-RU" altLang="ru-RU" sz="2800" b="1" i="1" dirty="0">
                <a:solidFill>
                  <a:schemeClr val="tx1"/>
                </a:solidFill>
                <a:latin typeface="Times New Roman" panose="02020603050405020304" pitchFamily="18" charset="0"/>
                <a:cs typeface="Times New Roman" panose="02020603050405020304" pitchFamily="18" charset="0"/>
              </a:rPr>
              <a:t>Эффективность участия в проекте </a:t>
            </a:r>
            <a:r>
              <a:rPr lang="ru-RU" altLang="ru-RU" sz="2800" dirty="0">
                <a:solidFill>
                  <a:schemeClr val="tx1"/>
                </a:solidFill>
                <a:latin typeface="Times New Roman" panose="02020603050405020304" pitchFamily="18" charset="0"/>
                <a:cs typeface="Times New Roman" panose="02020603050405020304" pitchFamily="18" charset="0"/>
              </a:rPr>
              <a:t>определяется в целях проверки реализуемости инвестиционного проекта и заинтересованности в нем всех его участников.</a:t>
            </a:r>
            <a:br>
              <a:rPr lang="ru-RU" altLang="ru-RU" sz="2800" dirty="0">
                <a:solidFill>
                  <a:schemeClr val="tx1"/>
                </a:solidFill>
                <a:latin typeface="Times New Roman" panose="02020603050405020304" pitchFamily="18" charset="0"/>
                <a:cs typeface="Times New Roman" panose="02020603050405020304" pitchFamily="18" charset="0"/>
              </a:rPr>
            </a:br>
            <a:r>
              <a:rPr lang="ru-RU" altLang="ru-RU" sz="2800" dirty="0">
                <a:solidFill>
                  <a:schemeClr val="tx1"/>
                </a:solidFill>
                <a:latin typeface="Times New Roman" panose="02020603050405020304" pitchFamily="18" charset="0"/>
                <a:cs typeface="Times New Roman" panose="02020603050405020304" pitchFamily="18" charset="0"/>
              </a:rPr>
              <a:t>Эффективность участия в проекте включает в себя:</a:t>
            </a:r>
            <a:br>
              <a:rPr lang="ru-RU" altLang="ru-RU" sz="2800" dirty="0">
                <a:solidFill>
                  <a:schemeClr val="tx1"/>
                </a:solidFill>
                <a:latin typeface="Times New Roman" panose="02020603050405020304" pitchFamily="18" charset="0"/>
                <a:cs typeface="Times New Roman" panose="02020603050405020304" pitchFamily="18" charset="0"/>
              </a:rPr>
            </a:br>
            <a:r>
              <a:rPr lang="ru-RU" altLang="ru-RU" sz="2800" dirty="0">
                <a:solidFill>
                  <a:schemeClr val="tx1"/>
                </a:solidFill>
                <a:latin typeface="Times New Roman" panose="02020603050405020304" pitchFamily="18" charset="0"/>
                <a:cs typeface="Times New Roman" panose="02020603050405020304" pitchFamily="18" charset="0"/>
              </a:rPr>
              <a:t>- эффективность участия предприятий в проекте;</a:t>
            </a:r>
            <a:br>
              <a:rPr lang="ru-RU" altLang="ru-RU" sz="2800" dirty="0">
                <a:solidFill>
                  <a:schemeClr val="tx1"/>
                </a:solidFill>
                <a:latin typeface="Times New Roman" panose="02020603050405020304" pitchFamily="18" charset="0"/>
                <a:cs typeface="Times New Roman" panose="02020603050405020304" pitchFamily="18" charset="0"/>
              </a:rPr>
            </a:br>
            <a:r>
              <a:rPr lang="ru-RU" altLang="ru-RU" sz="2800" dirty="0">
                <a:solidFill>
                  <a:schemeClr val="tx1"/>
                </a:solidFill>
                <a:latin typeface="Times New Roman" panose="02020603050405020304" pitchFamily="18" charset="0"/>
                <a:cs typeface="Times New Roman" panose="02020603050405020304" pitchFamily="18" charset="0"/>
              </a:rPr>
              <a:t>- эффективность инвестирования в акции предприятия;</a:t>
            </a:r>
            <a:br>
              <a:rPr lang="ru-RU" altLang="ru-RU" sz="2800" dirty="0">
                <a:solidFill>
                  <a:schemeClr val="tx1"/>
                </a:solidFill>
                <a:latin typeface="Times New Roman" panose="02020603050405020304" pitchFamily="18" charset="0"/>
                <a:cs typeface="Times New Roman" panose="02020603050405020304" pitchFamily="18" charset="0"/>
              </a:rPr>
            </a:br>
            <a:r>
              <a:rPr lang="ru-RU" altLang="ru-RU" sz="2800" dirty="0">
                <a:solidFill>
                  <a:schemeClr val="tx1"/>
                </a:solidFill>
                <a:latin typeface="Times New Roman" panose="02020603050405020304" pitchFamily="18" charset="0"/>
                <a:cs typeface="Times New Roman" panose="02020603050405020304" pitchFamily="18" charset="0"/>
              </a:rPr>
              <a:t>- эффективность участия в проекте структур более высокого уровня по отношению к предприятию – участникам инвестиционного проекта, в том числе:</a:t>
            </a:r>
            <a:br>
              <a:rPr lang="ru-RU" altLang="ru-RU" sz="2800" dirty="0">
                <a:solidFill>
                  <a:schemeClr val="tx1"/>
                </a:solidFill>
                <a:latin typeface="Times New Roman" panose="02020603050405020304" pitchFamily="18" charset="0"/>
                <a:cs typeface="Times New Roman" panose="02020603050405020304" pitchFamily="18" charset="0"/>
              </a:rPr>
            </a:br>
            <a:endParaRPr lang="ru-RU" altLang="ru-RU" sz="2800" dirty="0">
              <a:solidFill>
                <a:schemeClr val="tx1"/>
              </a:solidFill>
              <a:latin typeface="Times New Roman" panose="02020603050405020304" pitchFamily="18" charset="0"/>
              <a:cs typeface="Times New Roman" panose="02020603050405020304" pitchFamily="18" charset="0"/>
            </a:endParaRPr>
          </a:p>
        </p:txBody>
      </p:sp>
      <p:sp>
        <p:nvSpPr>
          <p:cNvPr id="2" name="Подзаголовок 2">
            <a:extLst>
              <a:ext uri="{FF2B5EF4-FFF2-40B4-BE49-F238E27FC236}">
                <a16:creationId xmlns:a16="http://schemas.microsoft.com/office/drawing/2014/main" xmlns="" id="{7FFB8A52-4F93-03D4-5600-5B54458A8F25}"/>
              </a:ext>
            </a:extLst>
          </p:cNvPr>
          <p:cNvSpPr txBox="1">
            <a:spLocks noChangeArrowheads="1"/>
          </p:cNvSpPr>
          <p:nvPr/>
        </p:nvSpPr>
        <p:spPr bwMode="auto">
          <a:xfrm>
            <a:off x="3059113" y="25400"/>
            <a:ext cx="6332537" cy="51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buFont typeface="Wingdings 3" panose="05040102010807070707" pitchFamily="18" charset="2"/>
              <a:buNone/>
            </a:pPr>
            <a:r>
              <a:rPr lang="ru-RU" altLang="ru-RU" b="1" dirty="0">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Заголовок 1">
            <a:extLst>
              <a:ext uri="{FF2B5EF4-FFF2-40B4-BE49-F238E27FC236}">
                <a16:creationId xmlns:a16="http://schemas.microsoft.com/office/drawing/2014/main" xmlns="" id="{1B5DA73C-4347-4A16-B727-9A18DA9E4A95}"/>
              </a:ext>
            </a:extLst>
          </p:cNvPr>
          <p:cNvSpPr>
            <a:spLocks noGrp="1"/>
          </p:cNvSpPr>
          <p:nvPr>
            <p:ph type="title"/>
          </p:nvPr>
        </p:nvSpPr>
        <p:spPr>
          <a:xfrm>
            <a:off x="457200" y="908720"/>
            <a:ext cx="8229600" cy="4607843"/>
          </a:xfrm>
        </p:spPr>
        <p:txBody>
          <a:bodyPr>
            <a:normAutofit fontScale="90000"/>
          </a:bodyPr>
          <a:lstStyle/>
          <a:p>
            <a:r>
              <a:rPr lang="ru-RU" altLang="ru-RU" sz="2800" dirty="0">
                <a:latin typeface="Times New Roman" panose="02020603050405020304" pitchFamily="18" charset="0"/>
                <a:cs typeface="Times New Roman" panose="02020603050405020304" pitchFamily="18" charset="0"/>
              </a:rPr>
              <a:t>- </a:t>
            </a:r>
            <a:r>
              <a:rPr lang="ru-RU" altLang="ru-RU" sz="2800" b="1" i="1" dirty="0">
                <a:solidFill>
                  <a:schemeClr val="tx1"/>
                </a:solidFill>
                <a:latin typeface="Times New Roman" panose="02020603050405020304" pitchFamily="18" charset="0"/>
                <a:cs typeface="Times New Roman" panose="02020603050405020304" pitchFamily="18" charset="0"/>
              </a:rPr>
              <a:t>региональную и народнохозяйственную эффективность </a:t>
            </a:r>
            <a:r>
              <a:rPr lang="ru-RU" altLang="ru-RU" sz="2800" dirty="0">
                <a:solidFill>
                  <a:schemeClr val="tx1"/>
                </a:solidFill>
                <a:latin typeface="Times New Roman" panose="02020603050405020304" pitchFamily="18" charset="0"/>
                <a:cs typeface="Times New Roman" panose="02020603050405020304" pitchFamily="18" charset="0"/>
              </a:rPr>
              <a:t>– для отдельных регионов и народного хозяйства Российской Федерации,</a:t>
            </a:r>
            <a:br>
              <a:rPr lang="ru-RU" altLang="ru-RU" sz="2800" dirty="0">
                <a:solidFill>
                  <a:schemeClr val="tx1"/>
                </a:solidFill>
                <a:latin typeface="Times New Roman" panose="02020603050405020304" pitchFamily="18" charset="0"/>
                <a:cs typeface="Times New Roman" panose="02020603050405020304" pitchFamily="18" charset="0"/>
              </a:rPr>
            </a:br>
            <a:r>
              <a:rPr lang="ru-RU" altLang="ru-RU" sz="2800" dirty="0">
                <a:solidFill>
                  <a:schemeClr val="tx1"/>
                </a:solidFill>
                <a:latin typeface="Times New Roman" panose="02020603050405020304" pitchFamily="18" charset="0"/>
                <a:cs typeface="Times New Roman" panose="02020603050405020304" pitchFamily="18" charset="0"/>
              </a:rPr>
              <a:t>- </a:t>
            </a:r>
            <a:r>
              <a:rPr lang="ru-RU" altLang="ru-RU" sz="2800" b="1" i="1" dirty="0">
                <a:solidFill>
                  <a:schemeClr val="tx1"/>
                </a:solidFill>
                <a:latin typeface="Times New Roman" panose="02020603050405020304" pitchFamily="18" charset="0"/>
                <a:cs typeface="Times New Roman" panose="02020603050405020304" pitchFamily="18" charset="0"/>
              </a:rPr>
              <a:t>отраслевую эффективность </a:t>
            </a:r>
            <a:r>
              <a:rPr lang="ru-RU" altLang="ru-RU" sz="2800" dirty="0">
                <a:solidFill>
                  <a:schemeClr val="tx1"/>
                </a:solidFill>
                <a:latin typeface="Times New Roman" panose="02020603050405020304" pitchFamily="18" charset="0"/>
                <a:cs typeface="Times New Roman" panose="02020603050405020304" pitchFamily="18" charset="0"/>
              </a:rPr>
              <a:t>– для отдельных отраслей народного хозяйства, финансово-промышленных групп, объединений предприятий и холдинговых структур,</a:t>
            </a:r>
            <a:br>
              <a:rPr lang="ru-RU" altLang="ru-RU" sz="2800" dirty="0">
                <a:solidFill>
                  <a:schemeClr val="tx1"/>
                </a:solidFill>
                <a:latin typeface="Times New Roman" panose="02020603050405020304" pitchFamily="18" charset="0"/>
                <a:cs typeface="Times New Roman" panose="02020603050405020304" pitchFamily="18" charset="0"/>
              </a:rPr>
            </a:br>
            <a:r>
              <a:rPr lang="ru-RU" altLang="ru-RU" sz="2800" dirty="0">
                <a:solidFill>
                  <a:schemeClr val="tx1"/>
                </a:solidFill>
                <a:latin typeface="Times New Roman" panose="02020603050405020304" pitchFamily="18" charset="0"/>
                <a:cs typeface="Times New Roman" panose="02020603050405020304" pitchFamily="18" charset="0"/>
              </a:rPr>
              <a:t>- </a:t>
            </a:r>
            <a:r>
              <a:rPr lang="ru-RU" altLang="ru-RU" sz="2800" b="1" i="1" dirty="0">
                <a:solidFill>
                  <a:schemeClr val="tx1"/>
                </a:solidFill>
                <a:latin typeface="Times New Roman" panose="02020603050405020304" pitchFamily="18" charset="0"/>
                <a:cs typeface="Times New Roman" panose="02020603050405020304" pitchFamily="18" charset="0"/>
              </a:rPr>
              <a:t>бюджетную эффективность </a:t>
            </a:r>
            <a:r>
              <a:rPr lang="ru-RU" altLang="ru-RU" sz="2800" dirty="0">
                <a:solidFill>
                  <a:schemeClr val="tx1"/>
                </a:solidFill>
                <a:latin typeface="Times New Roman" panose="02020603050405020304" pitchFamily="18" charset="0"/>
                <a:cs typeface="Times New Roman" panose="02020603050405020304" pitchFamily="18" charset="0"/>
              </a:rPr>
              <a:t>инвестиционного проекта (эффективность участия государства в проекте с точки зрения расходов и доходов бюджетов всех уровней).</a:t>
            </a:r>
            <a:endParaRPr lang="ru-RU" altLang="ru-RU" sz="2800" dirty="0">
              <a:solidFill>
                <a:schemeClr val="tx1"/>
              </a:solidFill>
            </a:endParaRPr>
          </a:p>
        </p:txBody>
      </p:sp>
      <p:sp>
        <p:nvSpPr>
          <p:cNvPr id="2" name="Подзаголовок 2">
            <a:extLst>
              <a:ext uri="{FF2B5EF4-FFF2-40B4-BE49-F238E27FC236}">
                <a16:creationId xmlns:a16="http://schemas.microsoft.com/office/drawing/2014/main" xmlns="" id="{8AF30BBB-8F9C-8EA7-0F07-B89F6A221A12}"/>
              </a:ext>
            </a:extLst>
          </p:cNvPr>
          <p:cNvSpPr txBox="1">
            <a:spLocks noChangeArrowheads="1"/>
          </p:cNvSpPr>
          <p:nvPr/>
        </p:nvSpPr>
        <p:spPr bwMode="auto">
          <a:xfrm>
            <a:off x="3059113" y="25400"/>
            <a:ext cx="6332537" cy="51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buFont typeface="Wingdings 3" panose="05040102010807070707" pitchFamily="18" charset="2"/>
              <a:buNone/>
            </a:pPr>
            <a:r>
              <a:rPr lang="ru-RU" altLang="ru-RU" b="1" dirty="0">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Заголовок 1">
            <a:extLst>
              <a:ext uri="{FF2B5EF4-FFF2-40B4-BE49-F238E27FC236}">
                <a16:creationId xmlns:a16="http://schemas.microsoft.com/office/drawing/2014/main" xmlns="" id="{CA38884D-E146-4CD8-A4A9-DC04C098BDE5}"/>
              </a:ext>
            </a:extLst>
          </p:cNvPr>
          <p:cNvSpPr>
            <a:spLocks noGrp="1"/>
          </p:cNvSpPr>
          <p:nvPr>
            <p:ph type="title"/>
          </p:nvPr>
        </p:nvSpPr>
        <p:spPr>
          <a:xfrm>
            <a:off x="457200" y="908720"/>
            <a:ext cx="8229600" cy="5688930"/>
          </a:xfrm>
        </p:spPr>
        <p:txBody>
          <a:bodyPr/>
          <a:lstStyle/>
          <a:p>
            <a:r>
              <a:rPr lang="ru-RU" altLang="ru-RU" sz="2800" dirty="0">
                <a:solidFill>
                  <a:schemeClr val="tx1"/>
                </a:solidFill>
                <a:latin typeface="Times New Roman" panose="02020603050405020304" pitchFamily="18" charset="0"/>
                <a:cs typeface="Times New Roman" panose="02020603050405020304" pitchFamily="18" charset="0"/>
              </a:rPr>
              <a:t>В рекомендациях существенное внимание уделяется общественно значимым проектам.</a:t>
            </a:r>
            <a:br>
              <a:rPr lang="ru-RU" altLang="ru-RU" sz="2800" dirty="0">
                <a:solidFill>
                  <a:schemeClr val="tx1"/>
                </a:solidFill>
                <a:latin typeface="Times New Roman" panose="02020603050405020304" pitchFamily="18" charset="0"/>
                <a:cs typeface="Times New Roman" panose="02020603050405020304" pitchFamily="18" charset="0"/>
              </a:rPr>
            </a:br>
            <a:r>
              <a:rPr lang="ru-RU" altLang="ru-RU" sz="2800" b="1" i="1" dirty="0">
                <a:solidFill>
                  <a:schemeClr val="tx1"/>
                </a:solidFill>
                <a:latin typeface="Times New Roman" panose="02020603050405020304" pitchFamily="18" charset="0"/>
                <a:cs typeface="Times New Roman" panose="02020603050405020304" pitchFamily="18" charset="0"/>
              </a:rPr>
              <a:t>Общественно значимыми </a:t>
            </a:r>
            <a:r>
              <a:rPr lang="ru-RU" altLang="ru-RU" sz="2800" dirty="0">
                <a:solidFill>
                  <a:schemeClr val="tx1"/>
                </a:solidFill>
                <a:latin typeface="Times New Roman" panose="02020603050405020304" pitchFamily="18" charset="0"/>
                <a:cs typeface="Times New Roman" panose="02020603050405020304" pitchFamily="18" charset="0"/>
              </a:rPr>
              <a:t>считаются  крупномасштабные, народнохозяйственные и глобальные проекты.</a:t>
            </a:r>
            <a:br>
              <a:rPr lang="ru-RU" altLang="ru-RU" sz="2800" dirty="0">
                <a:solidFill>
                  <a:schemeClr val="tx1"/>
                </a:solidFill>
                <a:latin typeface="Times New Roman" panose="02020603050405020304" pitchFamily="18" charset="0"/>
                <a:cs typeface="Times New Roman" panose="02020603050405020304" pitchFamily="18" charset="0"/>
              </a:rPr>
            </a:br>
            <a:r>
              <a:rPr lang="ru-RU" altLang="ru-RU" sz="2800" dirty="0">
                <a:solidFill>
                  <a:schemeClr val="tx1"/>
                </a:solidFill>
                <a:latin typeface="Times New Roman" panose="02020603050405020304" pitchFamily="18" charset="0"/>
                <a:cs typeface="Times New Roman" panose="02020603050405020304" pitchFamily="18" charset="0"/>
              </a:rPr>
              <a:t>Перед проведением оценки экспертно оценивается общественная значимость проекта. Далее оценка проводится в два этапа</a:t>
            </a:r>
            <a:br>
              <a:rPr lang="ru-RU" altLang="ru-RU" sz="2800" dirty="0">
                <a:solidFill>
                  <a:schemeClr val="tx1"/>
                </a:solidFill>
                <a:latin typeface="Times New Roman" panose="02020603050405020304" pitchFamily="18" charset="0"/>
                <a:cs typeface="Times New Roman" panose="02020603050405020304" pitchFamily="18" charset="0"/>
              </a:rPr>
            </a:br>
            <a:endParaRPr lang="ru-RU" altLang="ru-RU" sz="2800" dirty="0">
              <a:solidFill>
                <a:schemeClr val="tx1"/>
              </a:solidFill>
              <a:latin typeface="Times New Roman" panose="02020603050405020304" pitchFamily="18" charset="0"/>
              <a:cs typeface="Times New Roman" panose="02020603050405020304" pitchFamily="18" charset="0"/>
            </a:endParaRPr>
          </a:p>
        </p:txBody>
      </p:sp>
      <p:sp>
        <p:nvSpPr>
          <p:cNvPr id="2" name="Подзаголовок 2">
            <a:extLst>
              <a:ext uri="{FF2B5EF4-FFF2-40B4-BE49-F238E27FC236}">
                <a16:creationId xmlns:a16="http://schemas.microsoft.com/office/drawing/2014/main" xmlns="" id="{FD608EE1-2DA4-D578-F72B-F378D687F84E}"/>
              </a:ext>
            </a:extLst>
          </p:cNvPr>
          <p:cNvSpPr txBox="1">
            <a:spLocks noChangeArrowheads="1"/>
          </p:cNvSpPr>
          <p:nvPr/>
        </p:nvSpPr>
        <p:spPr bwMode="auto">
          <a:xfrm>
            <a:off x="3059113" y="25400"/>
            <a:ext cx="6332537" cy="51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buFont typeface="Wingdings 3" panose="05040102010807070707" pitchFamily="18" charset="2"/>
              <a:buNone/>
            </a:pPr>
            <a:r>
              <a:rPr lang="ru-RU" altLang="ru-RU" b="1" dirty="0">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Заголовок 1">
            <a:extLst>
              <a:ext uri="{FF2B5EF4-FFF2-40B4-BE49-F238E27FC236}">
                <a16:creationId xmlns:a16="http://schemas.microsoft.com/office/drawing/2014/main" xmlns="" id="{99CC9C30-1B18-4D18-9DBC-C1195D5FA3CA}"/>
              </a:ext>
            </a:extLst>
          </p:cNvPr>
          <p:cNvSpPr>
            <a:spLocks noGrp="1"/>
          </p:cNvSpPr>
          <p:nvPr>
            <p:ph type="title"/>
          </p:nvPr>
        </p:nvSpPr>
        <p:spPr>
          <a:xfrm>
            <a:off x="457200" y="248512"/>
            <a:ext cx="8229600" cy="6564864"/>
          </a:xfrm>
        </p:spPr>
        <p:txBody>
          <a:bodyPr/>
          <a:lstStyle/>
          <a:p>
            <a:endParaRPr lang="ru-RU" altLang="ru-RU" sz="2800" b="1" dirty="0">
              <a:latin typeface="Times New Roman" panose="02020603050405020304" pitchFamily="18" charset="0"/>
              <a:cs typeface="Times New Roman" panose="02020603050405020304" pitchFamily="18" charset="0"/>
            </a:endParaRPr>
          </a:p>
        </p:txBody>
      </p:sp>
      <p:pic>
        <p:nvPicPr>
          <p:cNvPr id="44035" name="Рисунок 5">
            <a:extLst>
              <a:ext uri="{FF2B5EF4-FFF2-40B4-BE49-F238E27FC236}">
                <a16:creationId xmlns:a16="http://schemas.microsoft.com/office/drawing/2014/main" xmlns="" id="{4FFC0EF5-A709-4960-BB01-7037E83888C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750" y="1"/>
            <a:ext cx="7776666"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Заголовок 1">
            <a:extLst>
              <a:ext uri="{FF2B5EF4-FFF2-40B4-BE49-F238E27FC236}">
                <a16:creationId xmlns:a16="http://schemas.microsoft.com/office/drawing/2014/main" xmlns="" id="{D0640F1C-A09F-427A-AC6A-E7B5B8DFFF74}"/>
              </a:ext>
            </a:extLst>
          </p:cNvPr>
          <p:cNvSpPr>
            <a:spLocks noGrp="1"/>
          </p:cNvSpPr>
          <p:nvPr>
            <p:ph type="title"/>
          </p:nvPr>
        </p:nvSpPr>
        <p:spPr>
          <a:xfrm>
            <a:off x="457200" y="274638"/>
            <a:ext cx="8229600" cy="6323012"/>
          </a:xfrm>
        </p:spPr>
        <p:txBody>
          <a:bodyPr/>
          <a:lstStyle/>
          <a:p>
            <a:r>
              <a:rPr lang="ru-RU" altLang="ru-RU" sz="2800" dirty="0">
                <a:solidFill>
                  <a:schemeClr val="tx1"/>
                </a:solidFill>
                <a:latin typeface="Times New Roman" panose="02020603050405020304" pitchFamily="18" charset="0"/>
                <a:cs typeface="Times New Roman" panose="02020603050405020304" pitchFamily="18" charset="0"/>
              </a:rPr>
              <a:t>На </a:t>
            </a:r>
            <a:r>
              <a:rPr lang="ru-RU" altLang="ru-RU" sz="2800" b="1" dirty="0">
                <a:solidFill>
                  <a:schemeClr val="tx1"/>
                </a:solidFill>
                <a:latin typeface="Times New Roman" panose="02020603050405020304" pitchFamily="18" charset="0"/>
                <a:cs typeface="Times New Roman" panose="02020603050405020304" pitchFamily="18" charset="0"/>
              </a:rPr>
              <a:t>этапе </a:t>
            </a:r>
            <a:r>
              <a:rPr lang="en-US" altLang="ru-RU" sz="2800" b="1" dirty="0">
                <a:solidFill>
                  <a:schemeClr val="tx1"/>
                </a:solidFill>
                <a:latin typeface="Times New Roman" panose="02020603050405020304" pitchFamily="18" charset="0"/>
                <a:cs typeface="Times New Roman" panose="02020603050405020304" pitchFamily="18" charset="0"/>
              </a:rPr>
              <a:t>I</a:t>
            </a:r>
            <a:r>
              <a:rPr lang="ru-RU" altLang="ru-RU" sz="2800" b="1" dirty="0">
                <a:solidFill>
                  <a:schemeClr val="tx1"/>
                </a:solidFill>
                <a:latin typeface="Times New Roman" panose="02020603050405020304" pitchFamily="18" charset="0"/>
                <a:cs typeface="Times New Roman" panose="02020603050405020304" pitchFamily="18" charset="0"/>
              </a:rPr>
              <a:t> </a:t>
            </a:r>
            <a:r>
              <a:rPr lang="ru-RU" altLang="ru-RU" sz="2800" dirty="0">
                <a:solidFill>
                  <a:schemeClr val="tx1"/>
                </a:solidFill>
                <a:latin typeface="Times New Roman" panose="02020603050405020304" pitchFamily="18" charset="0"/>
                <a:cs typeface="Times New Roman" panose="02020603050405020304" pitchFamily="18" charset="0"/>
              </a:rPr>
              <a:t>рассчитывают показатели эффективности проекта в целом. </a:t>
            </a:r>
            <a:r>
              <a:rPr lang="ru-RU" altLang="ru-RU" sz="2800" b="1" dirty="0">
                <a:solidFill>
                  <a:schemeClr val="tx1"/>
                </a:solidFill>
                <a:latin typeface="Times New Roman" panose="02020603050405020304" pitchFamily="18" charset="0"/>
                <a:cs typeface="Times New Roman" panose="02020603050405020304" pitchFamily="18" charset="0"/>
              </a:rPr>
              <a:t>Цель этого этапа </a:t>
            </a:r>
            <a:r>
              <a:rPr lang="ru-RU" altLang="ru-RU" sz="2800" dirty="0">
                <a:solidFill>
                  <a:schemeClr val="tx1"/>
                </a:solidFill>
                <a:latin typeface="Times New Roman" panose="02020603050405020304" pitchFamily="18" charset="0"/>
                <a:cs typeface="Times New Roman" panose="02020603050405020304" pitchFamily="18" charset="0"/>
              </a:rPr>
              <a:t>– агрегированная экономическая оценка проектных решений и создание необходимых условий для поиска инвесторов.  Для общественно значимых проектов оценивают в первую очередь их общественную эффективность. При неудовлетворительной общественной эффективности такие проекты не рекомендуют к реализации и они не могут претендовать на государственную поддержку. Если же их общественная эффективность оказывается достаточной, оценивают их коммерческую эффективность.</a:t>
            </a:r>
          </a:p>
        </p:txBody>
      </p:sp>
      <p:sp>
        <p:nvSpPr>
          <p:cNvPr id="2" name="Подзаголовок 2">
            <a:extLst>
              <a:ext uri="{FF2B5EF4-FFF2-40B4-BE49-F238E27FC236}">
                <a16:creationId xmlns:a16="http://schemas.microsoft.com/office/drawing/2014/main" xmlns="" id="{95132A0E-5946-73EA-35D6-BD3E73CB24BC}"/>
              </a:ext>
            </a:extLst>
          </p:cNvPr>
          <p:cNvSpPr txBox="1">
            <a:spLocks noChangeArrowheads="1"/>
          </p:cNvSpPr>
          <p:nvPr/>
        </p:nvSpPr>
        <p:spPr bwMode="auto">
          <a:xfrm>
            <a:off x="3059113" y="25400"/>
            <a:ext cx="6332537" cy="51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buFont typeface="Wingdings 3" panose="05040102010807070707" pitchFamily="18" charset="2"/>
              <a:buNone/>
            </a:pPr>
            <a:r>
              <a:rPr lang="ru-RU" altLang="ru-RU" b="1" dirty="0">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a:extLst>
              <a:ext uri="{FF2B5EF4-FFF2-40B4-BE49-F238E27FC236}">
                <a16:creationId xmlns:a16="http://schemas.microsoft.com/office/drawing/2014/main" xmlns="" id="{39D870E4-5122-2CAC-4CCC-73E5FDBCA9CB}"/>
              </a:ext>
            </a:extLst>
          </p:cNvPr>
          <p:cNvSpPr txBox="1">
            <a:spLocks noChangeArrowheads="1"/>
          </p:cNvSpPr>
          <p:nvPr/>
        </p:nvSpPr>
        <p:spPr bwMode="auto">
          <a:xfrm>
            <a:off x="3059113" y="25400"/>
            <a:ext cx="6332537" cy="51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buFont typeface="Wingdings 3" panose="05040102010807070707" pitchFamily="18" charset="2"/>
              <a:buNone/>
            </a:pPr>
            <a:r>
              <a:rPr lang="ru-RU" altLang="ru-RU" b="1" dirty="0">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p>
        </p:txBody>
      </p:sp>
      <p:sp>
        <p:nvSpPr>
          <p:cNvPr id="5" name="TextBox 4">
            <a:extLst>
              <a:ext uri="{FF2B5EF4-FFF2-40B4-BE49-F238E27FC236}">
                <a16:creationId xmlns:a16="http://schemas.microsoft.com/office/drawing/2014/main" xmlns="" id="{40943EF2-11C0-9573-675B-7EA36E288FA8}"/>
              </a:ext>
            </a:extLst>
          </p:cNvPr>
          <p:cNvSpPr txBox="1"/>
          <p:nvPr/>
        </p:nvSpPr>
        <p:spPr>
          <a:xfrm>
            <a:off x="179512" y="281781"/>
            <a:ext cx="8784976" cy="4862870"/>
          </a:xfrm>
          <a:prstGeom prst="rect">
            <a:avLst/>
          </a:prstGeom>
          <a:noFill/>
        </p:spPr>
        <p:txBody>
          <a:bodyPr wrap="square">
            <a:spAutoFit/>
          </a:bodyPr>
          <a:lstStyle/>
          <a:p>
            <a:pPr eaLnBrk="1" fontAlgn="auto" hangingPunct="1">
              <a:spcBef>
                <a:spcPts val="0"/>
              </a:spcBef>
              <a:spcAft>
                <a:spcPts val="0"/>
              </a:spcAft>
              <a:defRPr/>
            </a:pPr>
            <a:r>
              <a:rPr lang="ru-RU" sz="4000" b="1" dirty="0">
                <a:solidFill>
                  <a:srgbClr val="0070C0"/>
                </a:solidFill>
                <a:latin typeface="Times New Roman" panose="02020603050405020304" pitchFamily="18" charset="0"/>
                <a:cs typeface="Times New Roman" panose="02020603050405020304" pitchFamily="18" charset="0"/>
              </a:rPr>
              <a:t>План лекции:</a:t>
            </a:r>
          </a:p>
          <a:p>
            <a:pPr marL="342900" indent="-342900" eaLnBrk="1" fontAlgn="auto" hangingPunct="1">
              <a:spcBef>
                <a:spcPts val="0"/>
              </a:spcBef>
              <a:spcAft>
                <a:spcPts val="0"/>
              </a:spcAft>
              <a:buFontTx/>
              <a:buAutoNum type="arabicPeriod"/>
              <a:defRPr/>
            </a:pPr>
            <a:r>
              <a:rPr lang="ru-RU" sz="3600" b="1" dirty="0">
                <a:latin typeface="Times New Roman" panose="02020603050405020304" pitchFamily="18" charset="0"/>
                <a:cs typeface="Times New Roman" panose="02020603050405020304" pitchFamily="18" charset="0"/>
              </a:rPr>
              <a:t>Инвестиционная деятельность предприятия</a:t>
            </a:r>
          </a:p>
          <a:p>
            <a:pPr marL="342900" indent="-342900" eaLnBrk="1" fontAlgn="auto" hangingPunct="1">
              <a:spcBef>
                <a:spcPts val="0"/>
              </a:spcBef>
              <a:spcAft>
                <a:spcPts val="0"/>
              </a:spcAft>
              <a:buFontTx/>
              <a:buAutoNum type="arabicPeriod"/>
              <a:defRPr/>
            </a:pPr>
            <a:r>
              <a:rPr lang="ru-RU" sz="3600" b="1" dirty="0">
                <a:latin typeface="Times New Roman" panose="02020603050405020304" pitchFamily="18" charset="0"/>
                <a:cs typeface="Times New Roman" panose="02020603050405020304" pitchFamily="18" charset="0"/>
              </a:rPr>
              <a:t>Понятие инвестиционного проекта и инвестиционного цикла</a:t>
            </a:r>
          </a:p>
          <a:p>
            <a:pPr marL="342900" indent="-342900" eaLnBrk="1" fontAlgn="auto" hangingPunct="1">
              <a:spcBef>
                <a:spcPts val="0"/>
              </a:spcBef>
              <a:spcAft>
                <a:spcPts val="0"/>
              </a:spcAft>
              <a:buFontTx/>
              <a:buAutoNum type="arabicPeriod"/>
              <a:defRPr/>
            </a:pPr>
            <a:r>
              <a:rPr lang="ru-RU" altLang="ru-RU" sz="3600" b="1" dirty="0">
                <a:solidFill>
                  <a:schemeClr val="tx1"/>
                </a:solidFill>
                <a:latin typeface="Times New Roman" panose="02020603050405020304" pitchFamily="18" charset="0"/>
                <a:cs typeface="Times New Roman" panose="02020603050405020304" pitchFamily="18" charset="0"/>
              </a:rPr>
              <a:t>Проектный анализ. Общая последовательность разработки и анализа проекта.</a:t>
            </a:r>
            <a:r>
              <a:rPr lang="ru-RU" altLang="ru-RU" sz="1800" b="1" dirty="0">
                <a:solidFill>
                  <a:schemeClr val="tx1"/>
                </a:solidFill>
                <a:latin typeface="Times New Roman" panose="02020603050405020304" pitchFamily="18" charset="0"/>
                <a:cs typeface="Times New Roman" panose="02020603050405020304" pitchFamily="18" charset="0"/>
              </a:rPr>
              <a:t/>
            </a:r>
            <a:br>
              <a:rPr lang="ru-RU" altLang="ru-RU" sz="1800" b="1" dirty="0">
                <a:solidFill>
                  <a:schemeClr val="tx1"/>
                </a:solidFill>
                <a:latin typeface="Times New Roman" panose="02020603050405020304" pitchFamily="18" charset="0"/>
                <a:cs typeface="Times New Roman" panose="02020603050405020304" pitchFamily="18" charset="0"/>
              </a:rPr>
            </a:br>
            <a:endParaRPr lang="ru-RU" sz="1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56795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Заголовок 1">
            <a:extLst>
              <a:ext uri="{FF2B5EF4-FFF2-40B4-BE49-F238E27FC236}">
                <a16:creationId xmlns:a16="http://schemas.microsoft.com/office/drawing/2014/main" xmlns="" id="{7D995DD7-6135-427E-B884-4937B3E8D01D}"/>
              </a:ext>
            </a:extLst>
          </p:cNvPr>
          <p:cNvSpPr>
            <a:spLocks noGrp="1"/>
          </p:cNvSpPr>
          <p:nvPr>
            <p:ph type="title"/>
          </p:nvPr>
        </p:nvSpPr>
        <p:spPr>
          <a:xfrm>
            <a:off x="457200" y="836712"/>
            <a:ext cx="8229600" cy="5760938"/>
          </a:xfrm>
        </p:spPr>
        <p:txBody>
          <a:bodyPr/>
          <a:lstStyle/>
          <a:p>
            <a:r>
              <a:rPr lang="ru-RU" altLang="ru-RU" sz="2800" dirty="0">
                <a:solidFill>
                  <a:schemeClr val="tx1"/>
                </a:solidFill>
                <a:latin typeface="Times New Roman" panose="02020603050405020304" pitchFamily="18" charset="0"/>
                <a:cs typeface="Times New Roman" panose="02020603050405020304" pitchFamily="18" charset="0"/>
              </a:rPr>
              <a:t>При недостаточной коммерческой эффективности общественно значимого инвестиционного проекта рекомендуется рассмотреть возможность применения различных форм его поддержки, которые позволили бы повысить коммерческую эффективность инвестиционного проекта до приемлемого уровня.</a:t>
            </a:r>
            <a:br>
              <a:rPr lang="ru-RU" altLang="ru-RU" sz="2800" dirty="0">
                <a:solidFill>
                  <a:schemeClr val="tx1"/>
                </a:solidFill>
                <a:latin typeface="Times New Roman" panose="02020603050405020304" pitchFamily="18" charset="0"/>
                <a:cs typeface="Times New Roman" panose="02020603050405020304" pitchFamily="18" charset="0"/>
              </a:rPr>
            </a:br>
            <a:r>
              <a:rPr lang="ru-RU" altLang="ru-RU" sz="2800" dirty="0">
                <a:solidFill>
                  <a:schemeClr val="tx1"/>
                </a:solidFill>
                <a:latin typeface="Times New Roman" panose="02020603050405020304" pitchFamily="18" charset="0"/>
                <a:cs typeface="Times New Roman" panose="02020603050405020304" pitchFamily="18" charset="0"/>
              </a:rPr>
              <a:t>Если источники и условия финансирования уже известны, оценку коммерческой эффективности проекта можно не производить.</a:t>
            </a:r>
          </a:p>
        </p:txBody>
      </p:sp>
      <p:sp>
        <p:nvSpPr>
          <p:cNvPr id="2" name="Подзаголовок 2">
            <a:extLst>
              <a:ext uri="{FF2B5EF4-FFF2-40B4-BE49-F238E27FC236}">
                <a16:creationId xmlns:a16="http://schemas.microsoft.com/office/drawing/2014/main" xmlns="" id="{703BB82D-766D-9FBF-E038-7A722FAA883A}"/>
              </a:ext>
            </a:extLst>
          </p:cNvPr>
          <p:cNvSpPr txBox="1">
            <a:spLocks noChangeArrowheads="1"/>
          </p:cNvSpPr>
          <p:nvPr/>
        </p:nvSpPr>
        <p:spPr bwMode="auto">
          <a:xfrm>
            <a:off x="3059113" y="25400"/>
            <a:ext cx="6332537" cy="51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buFont typeface="Wingdings 3" panose="05040102010807070707" pitchFamily="18" charset="2"/>
              <a:buNone/>
            </a:pPr>
            <a:r>
              <a:rPr lang="ru-RU" altLang="ru-RU" b="1" dirty="0">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Заголовок 1">
            <a:extLst>
              <a:ext uri="{FF2B5EF4-FFF2-40B4-BE49-F238E27FC236}">
                <a16:creationId xmlns:a16="http://schemas.microsoft.com/office/drawing/2014/main" xmlns="" id="{73F99FEA-1C94-4580-A78A-AAC04AEB61DE}"/>
              </a:ext>
            </a:extLst>
          </p:cNvPr>
          <p:cNvSpPr>
            <a:spLocks noGrp="1"/>
          </p:cNvSpPr>
          <p:nvPr>
            <p:ph type="title"/>
          </p:nvPr>
        </p:nvSpPr>
        <p:spPr>
          <a:xfrm>
            <a:off x="457200" y="1556792"/>
            <a:ext cx="8229600" cy="5040858"/>
          </a:xfrm>
        </p:spPr>
        <p:txBody>
          <a:bodyPr/>
          <a:lstStyle/>
          <a:p>
            <a:r>
              <a:rPr lang="ru-RU" altLang="ru-RU" sz="2800" b="1" dirty="0">
                <a:solidFill>
                  <a:schemeClr val="tx1"/>
                </a:solidFill>
                <a:latin typeface="Times New Roman" panose="02020603050405020304" pitchFamily="18" charset="0"/>
                <a:cs typeface="Times New Roman" panose="02020603050405020304" pitchFamily="18" charset="0"/>
              </a:rPr>
              <a:t>Этап </a:t>
            </a:r>
            <a:r>
              <a:rPr lang="en-US" altLang="ru-RU" sz="2800" b="1" dirty="0">
                <a:solidFill>
                  <a:schemeClr val="tx1"/>
                </a:solidFill>
                <a:latin typeface="Times New Roman" panose="02020603050405020304" pitchFamily="18" charset="0"/>
                <a:cs typeface="Times New Roman" panose="02020603050405020304" pitchFamily="18" charset="0"/>
              </a:rPr>
              <a:t>II</a:t>
            </a:r>
            <a:r>
              <a:rPr lang="ru-RU" altLang="ru-RU" sz="2800" b="1" dirty="0">
                <a:solidFill>
                  <a:schemeClr val="tx1"/>
                </a:solidFill>
                <a:latin typeface="Times New Roman" panose="02020603050405020304" pitchFamily="18" charset="0"/>
                <a:cs typeface="Times New Roman" panose="02020603050405020304" pitchFamily="18" charset="0"/>
              </a:rPr>
              <a:t> </a:t>
            </a:r>
            <a:r>
              <a:rPr lang="ru-RU" altLang="ru-RU" sz="2800" dirty="0">
                <a:solidFill>
                  <a:schemeClr val="tx1"/>
                </a:solidFill>
                <a:latin typeface="Times New Roman" panose="02020603050405020304" pitchFamily="18" charset="0"/>
                <a:cs typeface="Times New Roman" panose="02020603050405020304" pitchFamily="18" charset="0"/>
              </a:rPr>
              <a:t>оценки осуществляют после выработки схемы финансирования. На этом этапе уточняют состав участников и определяют финансовую реализуемость и эффективность участия  в проекте каждого из них (региональную и отраслевую эффективность, эффективность участия в проекте отдельных предприятий и акционеров, бюджетную эффективность и пр.)</a:t>
            </a:r>
          </a:p>
        </p:txBody>
      </p:sp>
      <p:sp>
        <p:nvSpPr>
          <p:cNvPr id="2" name="Подзаголовок 2">
            <a:extLst>
              <a:ext uri="{FF2B5EF4-FFF2-40B4-BE49-F238E27FC236}">
                <a16:creationId xmlns:a16="http://schemas.microsoft.com/office/drawing/2014/main" xmlns="" id="{81867C09-35BF-7FF9-EB52-172CBEA5CCB1}"/>
              </a:ext>
            </a:extLst>
          </p:cNvPr>
          <p:cNvSpPr txBox="1">
            <a:spLocks noChangeArrowheads="1"/>
          </p:cNvSpPr>
          <p:nvPr/>
        </p:nvSpPr>
        <p:spPr bwMode="auto">
          <a:xfrm>
            <a:off x="3059113" y="25400"/>
            <a:ext cx="6332537" cy="51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buFont typeface="Wingdings 3" panose="05040102010807070707" pitchFamily="18" charset="2"/>
              <a:buNone/>
            </a:pPr>
            <a:r>
              <a:rPr lang="ru-RU" altLang="ru-RU" b="1" dirty="0">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Заголовок 1">
            <a:extLst>
              <a:ext uri="{FF2B5EF4-FFF2-40B4-BE49-F238E27FC236}">
                <a16:creationId xmlns:a16="http://schemas.microsoft.com/office/drawing/2014/main" xmlns="" id="{A985CFC9-C41E-4370-9E42-0758A0D5FEA8}"/>
              </a:ext>
            </a:extLst>
          </p:cNvPr>
          <p:cNvSpPr>
            <a:spLocks noGrp="1"/>
          </p:cNvSpPr>
          <p:nvPr>
            <p:ph type="title"/>
          </p:nvPr>
        </p:nvSpPr>
        <p:spPr>
          <a:xfrm>
            <a:off x="457200" y="764704"/>
            <a:ext cx="8229600" cy="5472584"/>
          </a:xfrm>
        </p:spPr>
        <p:txBody>
          <a:bodyPr/>
          <a:lstStyle/>
          <a:p>
            <a:r>
              <a:rPr lang="ru-RU" altLang="ru-RU" sz="2800" b="1" dirty="0">
                <a:solidFill>
                  <a:schemeClr val="tx1"/>
                </a:solidFill>
                <a:latin typeface="Times New Roman" panose="02020603050405020304" pitchFamily="18" charset="0"/>
                <a:cs typeface="Times New Roman" panose="02020603050405020304" pitchFamily="18" charset="0"/>
              </a:rPr>
              <a:t>1. Инвестиционная деятельность предприятия</a:t>
            </a:r>
            <a:br>
              <a:rPr lang="ru-RU" altLang="ru-RU" sz="2800" b="1" dirty="0">
                <a:solidFill>
                  <a:schemeClr val="tx1"/>
                </a:solidFill>
                <a:latin typeface="Times New Roman" panose="02020603050405020304" pitchFamily="18" charset="0"/>
                <a:cs typeface="Times New Roman" panose="02020603050405020304" pitchFamily="18" charset="0"/>
              </a:rPr>
            </a:br>
            <a:r>
              <a:rPr lang="ru-RU" altLang="ru-RU" sz="2800" b="1" dirty="0">
                <a:solidFill>
                  <a:schemeClr val="tx1"/>
                </a:solidFill>
                <a:latin typeface="Times New Roman" panose="02020603050405020304" pitchFamily="18" charset="0"/>
                <a:cs typeface="Times New Roman" panose="02020603050405020304" pitchFamily="18" charset="0"/>
              </a:rPr>
              <a:t/>
            </a:r>
            <a:br>
              <a:rPr lang="ru-RU" altLang="ru-RU" sz="2800" b="1" dirty="0">
                <a:solidFill>
                  <a:schemeClr val="tx1"/>
                </a:solidFill>
                <a:latin typeface="Times New Roman" panose="02020603050405020304" pitchFamily="18" charset="0"/>
                <a:cs typeface="Times New Roman" panose="02020603050405020304" pitchFamily="18" charset="0"/>
              </a:rPr>
            </a:br>
            <a:r>
              <a:rPr lang="ru-RU" altLang="ru-RU" sz="2400" b="1" dirty="0">
                <a:solidFill>
                  <a:schemeClr val="tx1"/>
                </a:solidFill>
                <a:latin typeface="Times New Roman" panose="02020603050405020304" pitchFamily="18" charset="0"/>
                <a:cs typeface="Times New Roman" panose="02020603050405020304" pitchFamily="18" charset="0"/>
              </a:rPr>
              <a:t>Инвестиционная деятельность предприятия-инвестора – </a:t>
            </a:r>
            <a:r>
              <a:rPr lang="ru-RU" altLang="ru-RU" sz="2400" dirty="0">
                <a:solidFill>
                  <a:schemeClr val="tx1"/>
                </a:solidFill>
                <a:latin typeface="Times New Roman" panose="02020603050405020304" pitchFamily="18" charset="0"/>
                <a:cs typeface="Times New Roman" panose="02020603050405020304" pitchFamily="18" charset="0"/>
              </a:rPr>
              <a:t>это последовательность его действий, направленных на достижение поставленных им целей, которая включает в себя обоснование и финансирование инвестиционного проекта, его реализацию, производительное или полезное использование объекта и ликвидацию его, если использование этого объекта препятствует достижению целей инвестора.</a:t>
            </a:r>
            <a:r>
              <a:rPr lang="ru-RU" altLang="ru-RU" sz="3200" b="1" dirty="0">
                <a:solidFill>
                  <a:schemeClr val="tx1"/>
                </a:solidFill>
                <a:latin typeface="Times New Roman" panose="02020603050405020304" pitchFamily="18" charset="0"/>
                <a:cs typeface="Times New Roman" panose="02020603050405020304" pitchFamily="18" charset="0"/>
              </a:rPr>
              <a:t/>
            </a:r>
            <a:br>
              <a:rPr lang="ru-RU" altLang="ru-RU" sz="3200" b="1" dirty="0">
                <a:solidFill>
                  <a:schemeClr val="tx1"/>
                </a:solidFill>
                <a:latin typeface="Times New Roman" panose="02020603050405020304" pitchFamily="18" charset="0"/>
                <a:cs typeface="Times New Roman" panose="02020603050405020304" pitchFamily="18" charset="0"/>
              </a:rPr>
            </a:br>
            <a:endParaRPr lang="ru-RU" altLang="ru-RU" sz="2800" b="1" dirty="0">
              <a:solidFill>
                <a:schemeClr val="tx1"/>
              </a:solidFill>
              <a:latin typeface="Times New Roman" panose="02020603050405020304" pitchFamily="18" charset="0"/>
              <a:cs typeface="Times New Roman" panose="02020603050405020304" pitchFamily="18" charset="0"/>
            </a:endParaRPr>
          </a:p>
        </p:txBody>
      </p:sp>
      <p:sp>
        <p:nvSpPr>
          <p:cNvPr id="2" name="Подзаголовок 2">
            <a:extLst>
              <a:ext uri="{FF2B5EF4-FFF2-40B4-BE49-F238E27FC236}">
                <a16:creationId xmlns:a16="http://schemas.microsoft.com/office/drawing/2014/main" xmlns="" id="{DD561788-1F70-16FF-64B2-449A7D17FA0D}"/>
              </a:ext>
            </a:extLst>
          </p:cNvPr>
          <p:cNvSpPr txBox="1">
            <a:spLocks noChangeArrowheads="1"/>
          </p:cNvSpPr>
          <p:nvPr/>
        </p:nvSpPr>
        <p:spPr bwMode="auto">
          <a:xfrm>
            <a:off x="3059113" y="25400"/>
            <a:ext cx="6332537" cy="51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buFont typeface="Wingdings 3" panose="05040102010807070707" pitchFamily="18" charset="2"/>
              <a:buNone/>
            </a:pPr>
            <a:r>
              <a:rPr lang="ru-RU" altLang="ru-RU" b="1" dirty="0">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Заголовок 1">
            <a:extLst>
              <a:ext uri="{FF2B5EF4-FFF2-40B4-BE49-F238E27FC236}">
                <a16:creationId xmlns:a16="http://schemas.microsoft.com/office/drawing/2014/main" xmlns="" id="{C95B2E4A-C23A-485F-9F5A-BCD38E3D45AE}"/>
              </a:ext>
            </a:extLst>
          </p:cNvPr>
          <p:cNvSpPr>
            <a:spLocks noGrp="1"/>
          </p:cNvSpPr>
          <p:nvPr>
            <p:ph type="title"/>
          </p:nvPr>
        </p:nvSpPr>
        <p:spPr>
          <a:xfrm>
            <a:off x="457200" y="528845"/>
            <a:ext cx="8229600" cy="5746750"/>
          </a:xfrm>
        </p:spPr>
        <p:txBody>
          <a:bodyPr/>
          <a:lstStyle/>
          <a:p>
            <a:r>
              <a:rPr lang="ru-RU" altLang="ru-RU" sz="2800" b="1" dirty="0">
                <a:solidFill>
                  <a:schemeClr val="tx1"/>
                </a:solidFill>
                <a:latin typeface="Times New Roman" panose="02020603050405020304" pitchFamily="18" charset="0"/>
                <a:cs typeface="Times New Roman" panose="02020603050405020304" pitchFamily="18" charset="0"/>
              </a:rPr>
              <a:t>2. Понятия инвестиционного проекта и проектного цикла</a:t>
            </a:r>
            <a:br>
              <a:rPr lang="ru-RU" altLang="ru-RU" sz="2800" b="1" dirty="0">
                <a:solidFill>
                  <a:schemeClr val="tx1"/>
                </a:solidFill>
                <a:latin typeface="Times New Roman" panose="02020603050405020304" pitchFamily="18" charset="0"/>
                <a:cs typeface="Times New Roman" panose="02020603050405020304" pitchFamily="18" charset="0"/>
              </a:rPr>
            </a:br>
            <a:r>
              <a:rPr lang="ru-RU" altLang="ru-RU" sz="2800" b="1" dirty="0">
                <a:solidFill>
                  <a:schemeClr val="tx1"/>
                </a:solidFill>
                <a:latin typeface="Times New Roman" panose="02020603050405020304" pitchFamily="18" charset="0"/>
                <a:cs typeface="Times New Roman" panose="02020603050405020304" pitchFamily="18" charset="0"/>
              </a:rPr>
              <a:t/>
            </a:r>
            <a:br>
              <a:rPr lang="ru-RU" altLang="ru-RU" sz="2800" b="1" dirty="0">
                <a:solidFill>
                  <a:schemeClr val="tx1"/>
                </a:solidFill>
                <a:latin typeface="Times New Roman" panose="02020603050405020304" pitchFamily="18" charset="0"/>
                <a:cs typeface="Times New Roman" panose="02020603050405020304" pitchFamily="18" charset="0"/>
              </a:rPr>
            </a:br>
            <a:r>
              <a:rPr lang="ru-RU" altLang="ru-RU" sz="2400" dirty="0">
                <a:solidFill>
                  <a:schemeClr val="tx1"/>
                </a:solidFill>
                <a:latin typeface="Times New Roman" panose="02020603050405020304" pitchFamily="18" charset="0"/>
                <a:cs typeface="Times New Roman" panose="02020603050405020304" pitchFamily="18" charset="0"/>
              </a:rPr>
              <a:t>Под </a:t>
            </a:r>
            <a:r>
              <a:rPr lang="ru-RU" altLang="ru-RU" sz="2400" b="1" dirty="0">
                <a:solidFill>
                  <a:schemeClr val="tx1"/>
                </a:solidFill>
                <a:latin typeface="Times New Roman" panose="02020603050405020304" pitchFamily="18" charset="0"/>
                <a:cs typeface="Times New Roman" panose="02020603050405020304" pitchFamily="18" charset="0"/>
              </a:rPr>
              <a:t>проектом </a:t>
            </a:r>
            <a:r>
              <a:rPr lang="ru-RU" altLang="ru-RU" sz="2400" dirty="0">
                <a:solidFill>
                  <a:schemeClr val="tx1"/>
                </a:solidFill>
                <a:latin typeface="Times New Roman" panose="02020603050405020304" pitchFamily="18" charset="0"/>
                <a:cs typeface="Times New Roman" panose="02020603050405020304" pitchFamily="18" charset="0"/>
              </a:rPr>
              <a:t>понимается любой процесс целенаправленного изменения технической или социально-экономической системы.</a:t>
            </a:r>
            <a:r>
              <a:rPr lang="ru-RU" altLang="ru-RU" sz="3200" b="1" dirty="0">
                <a:solidFill>
                  <a:schemeClr val="tx1"/>
                </a:solidFill>
                <a:latin typeface="Times New Roman" panose="02020603050405020304" pitchFamily="18" charset="0"/>
                <a:cs typeface="Times New Roman" panose="02020603050405020304" pitchFamily="18" charset="0"/>
              </a:rPr>
              <a:t/>
            </a:r>
            <a:br>
              <a:rPr lang="ru-RU" altLang="ru-RU" sz="3200" b="1" dirty="0">
                <a:solidFill>
                  <a:schemeClr val="tx1"/>
                </a:solidFill>
                <a:latin typeface="Times New Roman" panose="02020603050405020304" pitchFamily="18" charset="0"/>
                <a:cs typeface="Times New Roman" panose="02020603050405020304" pitchFamily="18" charset="0"/>
              </a:rPr>
            </a:br>
            <a:r>
              <a:rPr lang="ru-RU" altLang="ru-RU" sz="2400" b="1" dirty="0">
                <a:solidFill>
                  <a:schemeClr val="tx1"/>
                </a:solidFill>
                <a:latin typeface="Times New Roman" panose="02020603050405020304" pitchFamily="18" charset="0"/>
                <a:cs typeface="Times New Roman" panose="02020603050405020304" pitchFamily="18" charset="0"/>
              </a:rPr>
              <a:t>Проектами являются </a:t>
            </a:r>
            <a:r>
              <a:rPr lang="ru-RU" altLang="ru-RU" sz="2400" dirty="0">
                <a:solidFill>
                  <a:schemeClr val="tx1"/>
                </a:solidFill>
                <a:latin typeface="Times New Roman" panose="02020603050405020304" pitchFamily="18" charset="0"/>
                <a:cs typeface="Times New Roman" panose="02020603050405020304" pitchFamily="18" charset="0"/>
              </a:rPr>
              <a:t>создание новых организаций, освоение новых изделий и технологий, поддержка научных программ, решение экологических и социальных проблем и т.д.</a:t>
            </a:r>
            <a:br>
              <a:rPr lang="ru-RU" altLang="ru-RU" sz="2400" dirty="0">
                <a:solidFill>
                  <a:schemeClr val="tx1"/>
                </a:solidFill>
                <a:latin typeface="Times New Roman" panose="02020603050405020304" pitchFamily="18" charset="0"/>
                <a:cs typeface="Times New Roman" panose="02020603050405020304" pitchFamily="18" charset="0"/>
              </a:rPr>
            </a:br>
            <a:r>
              <a:rPr lang="ru-RU" altLang="ru-RU" sz="2400" b="1" dirty="0">
                <a:solidFill>
                  <a:schemeClr val="tx1"/>
                </a:solidFill>
                <a:latin typeface="Times New Roman" panose="02020603050405020304" pitchFamily="18" charset="0"/>
                <a:cs typeface="Times New Roman" panose="02020603050405020304" pitchFamily="18" charset="0"/>
              </a:rPr>
              <a:t>Инвестиционный проект </a:t>
            </a:r>
            <a:r>
              <a:rPr lang="ru-RU" altLang="ru-RU" sz="2400" dirty="0">
                <a:solidFill>
                  <a:schemeClr val="tx1"/>
                </a:solidFill>
                <a:latin typeface="Times New Roman" panose="02020603050405020304" pitchFamily="18" charset="0"/>
                <a:cs typeface="Times New Roman" panose="02020603050405020304" pitchFamily="18" charset="0"/>
              </a:rPr>
              <a:t>представляет собой комплекс взаимосвязанных мероприятий, направленных на достижение поставленных целей в условиях ограниченных финансовых, временных и других ресурсов.</a:t>
            </a:r>
            <a:endParaRPr lang="ru-RU" altLang="ru-RU" sz="3200" b="1" dirty="0">
              <a:solidFill>
                <a:schemeClr val="tx1"/>
              </a:solidFill>
              <a:latin typeface="Times New Roman" panose="02020603050405020304" pitchFamily="18" charset="0"/>
              <a:cs typeface="Times New Roman" panose="02020603050405020304" pitchFamily="18" charset="0"/>
            </a:endParaRPr>
          </a:p>
        </p:txBody>
      </p:sp>
      <p:sp>
        <p:nvSpPr>
          <p:cNvPr id="2" name="Подзаголовок 2">
            <a:extLst>
              <a:ext uri="{FF2B5EF4-FFF2-40B4-BE49-F238E27FC236}">
                <a16:creationId xmlns:a16="http://schemas.microsoft.com/office/drawing/2014/main" xmlns="" id="{715018C5-0B7E-CD83-0265-B6AB8D77F132}"/>
              </a:ext>
            </a:extLst>
          </p:cNvPr>
          <p:cNvSpPr txBox="1">
            <a:spLocks noChangeArrowheads="1"/>
          </p:cNvSpPr>
          <p:nvPr/>
        </p:nvSpPr>
        <p:spPr bwMode="auto">
          <a:xfrm>
            <a:off x="3059113" y="25400"/>
            <a:ext cx="6332537" cy="51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buFont typeface="Wingdings 3" panose="05040102010807070707" pitchFamily="18" charset="2"/>
              <a:buNone/>
            </a:pPr>
            <a:r>
              <a:rPr lang="ru-RU" altLang="ru-RU" b="1" dirty="0">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Заголовок 1">
            <a:extLst>
              <a:ext uri="{FF2B5EF4-FFF2-40B4-BE49-F238E27FC236}">
                <a16:creationId xmlns:a16="http://schemas.microsoft.com/office/drawing/2014/main" xmlns="" id="{300659A1-1D30-41C9-9D81-BB488D4B771B}"/>
              </a:ext>
            </a:extLst>
          </p:cNvPr>
          <p:cNvSpPr>
            <a:spLocks noGrp="1"/>
          </p:cNvSpPr>
          <p:nvPr>
            <p:ph type="title"/>
          </p:nvPr>
        </p:nvSpPr>
        <p:spPr>
          <a:xfrm>
            <a:off x="457200" y="274638"/>
            <a:ext cx="8229600" cy="5818187"/>
          </a:xfrm>
        </p:spPr>
        <p:txBody>
          <a:bodyPr>
            <a:normAutofit fontScale="90000"/>
          </a:bodyPr>
          <a:lstStyle/>
          <a:p>
            <a:r>
              <a:rPr lang="ru-RU" altLang="ru-RU" sz="3200" dirty="0">
                <a:latin typeface="Times New Roman" panose="02020603050405020304" pitchFamily="18" charset="0"/>
                <a:cs typeface="Times New Roman" panose="02020603050405020304" pitchFamily="18" charset="0"/>
              </a:rPr>
              <a:t/>
            </a:r>
            <a:br>
              <a:rPr lang="ru-RU" altLang="ru-RU" sz="3200" dirty="0">
                <a:latin typeface="Times New Roman" panose="02020603050405020304" pitchFamily="18" charset="0"/>
                <a:cs typeface="Times New Roman" panose="02020603050405020304" pitchFamily="18" charset="0"/>
              </a:rPr>
            </a:br>
            <a:r>
              <a:rPr lang="ru-RU" altLang="ru-RU" sz="3200" dirty="0">
                <a:latin typeface="Times New Roman" panose="02020603050405020304" pitchFamily="18" charset="0"/>
                <a:cs typeface="Times New Roman" panose="02020603050405020304" pitchFamily="18" charset="0"/>
              </a:rPr>
              <a:t/>
            </a:r>
            <a:br>
              <a:rPr lang="ru-RU" altLang="ru-RU" sz="3200" dirty="0">
                <a:latin typeface="Times New Roman" panose="02020603050405020304" pitchFamily="18" charset="0"/>
                <a:cs typeface="Times New Roman" panose="02020603050405020304" pitchFamily="18" charset="0"/>
              </a:rPr>
            </a:br>
            <a:r>
              <a:rPr lang="ru-RU" altLang="ru-RU" sz="3200" dirty="0">
                <a:solidFill>
                  <a:schemeClr val="tx1"/>
                </a:solidFill>
                <a:latin typeface="Times New Roman" panose="02020603050405020304" pitchFamily="18" charset="0"/>
                <a:cs typeface="Times New Roman" panose="02020603050405020304" pitchFamily="18" charset="0"/>
              </a:rPr>
              <a:t>Методика оценки эффективности инвестиционных проектов, разработанная организацией ООН по промышленному развитию, делит </a:t>
            </a:r>
            <a:r>
              <a:rPr lang="ru-RU" altLang="ru-RU" sz="3200" i="1" dirty="0">
                <a:solidFill>
                  <a:schemeClr val="tx1"/>
                </a:solidFill>
                <a:latin typeface="Times New Roman" panose="02020603050405020304" pitchFamily="18" charset="0"/>
                <a:cs typeface="Times New Roman" panose="02020603050405020304" pitchFamily="18" charset="0"/>
              </a:rPr>
              <a:t>жизненный цикл инвестиционного проекта </a:t>
            </a:r>
            <a:r>
              <a:rPr lang="ru-RU" altLang="ru-RU" sz="3200" dirty="0">
                <a:solidFill>
                  <a:schemeClr val="tx1"/>
                </a:solidFill>
                <a:latin typeface="Times New Roman" panose="02020603050405020304" pitchFamily="18" charset="0"/>
                <a:cs typeface="Times New Roman" panose="02020603050405020304" pitchFamily="18" charset="0"/>
              </a:rPr>
              <a:t>на три стадии:</a:t>
            </a:r>
            <a:br>
              <a:rPr lang="ru-RU" altLang="ru-RU" sz="3200" dirty="0">
                <a:solidFill>
                  <a:schemeClr val="tx1"/>
                </a:solidFill>
                <a:latin typeface="Times New Roman" panose="02020603050405020304" pitchFamily="18" charset="0"/>
                <a:cs typeface="Times New Roman" panose="02020603050405020304" pitchFamily="18" charset="0"/>
              </a:rPr>
            </a:br>
            <a:r>
              <a:rPr lang="ru-RU" altLang="ru-RU" sz="3200" i="1" u="sng" dirty="0">
                <a:solidFill>
                  <a:schemeClr val="tx1"/>
                </a:solidFill>
                <a:latin typeface="Times New Roman" panose="02020603050405020304" pitchFamily="18" charset="0"/>
                <a:cs typeface="Times New Roman" panose="02020603050405020304" pitchFamily="18" charset="0"/>
              </a:rPr>
              <a:t>предынвестиционную</a:t>
            </a:r>
            <a:br>
              <a:rPr lang="ru-RU" altLang="ru-RU" sz="3200" i="1" u="sng" dirty="0">
                <a:solidFill>
                  <a:schemeClr val="tx1"/>
                </a:solidFill>
                <a:latin typeface="Times New Roman" panose="02020603050405020304" pitchFamily="18" charset="0"/>
                <a:cs typeface="Times New Roman" panose="02020603050405020304" pitchFamily="18" charset="0"/>
              </a:rPr>
            </a:br>
            <a:r>
              <a:rPr lang="ru-RU" altLang="ru-RU" sz="3200" i="1" u="sng" dirty="0">
                <a:solidFill>
                  <a:schemeClr val="tx1"/>
                </a:solidFill>
                <a:latin typeface="Times New Roman" panose="02020603050405020304" pitchFamily="18" charset="0"/>
                <a:cs typeface="Times New Roman" panose="02020603050405020304" pitchFamily="18" charset="0"/>
              </a:rPr>
              <a:t>инвестиционную</a:t>
            </a:r>
            <a:br>
              <a:rPr lang="ru-RU" altLang="ru-RU" sz="3200" i="1" u="sng" dirty="0">
                <a:solidFill>
                  <a:schemeClr val="tx1"/>
                </a:solidFill>
                <a:latin typeface="Times New Roman" panose="02020603050405020304" pitchFamily="18" charset="0"/>
                <a:cs typeface="Times New Roman" panose="02020603050405020304" pitchFamily="18" charset="0"/>
              </a:rPr>
            </a:br>
            <a:r>
              <a:rPr lang="ru-RU" altLang="ru-RU" sz="3200" i="1" u="sng" dirty="0">
                <a:solidFill>
                  <a:schemeClr val="tx1"/>
                </a:solidFill>
                <a:latin typeface="Times New Roman" panose="02020603050405020304" pitchFamily="18" charset="0"/>
                <a:cs typeface="Times New Roman" panose="02020603050405020304" pitchFamily="18" charset="0"/>
              </a:rPr>
              <a:t>стадию эксплуатации </a:t>
            </a:r>
            <a:r>
              <a:rPr lang="ru-RU" altLang="ru-RU" sz="3200" dirty="0">
                <a:solidFill>
                  <a:schemeClr val="tx1"/>
                </a:solidFill>
                <a:latin typeface="Times New Roman" panose="02020603050405020304" pitchFamily="18" charset="0"/>
                <a:cs typeface="Times New Roman" panose="02020603050405020304" pitchFamily="18" charset="0"/>
              </a:rPr>
              <a:t>объекта инвестирования, выделяя на каждой стадии жизненного цикла определенные этапы.</a:t>
            </a:r>
            <a:br>
              <a:rPr lang="ru-RU" altLang="ru-RU" sz="3200" dirty="0">
                <a:solidFill>
                  <a:schemeClr val="tx1"/>
                </a:solidFill>
                <a:latin typeface="Times New Roman" panose="02020603050405020304" pitchFamily="18" charset="0"/>
                <a:cs typeface="Times New Roman" panose="02020603050405020304" pitchFamily="18" charset="0"/>
              </a:rPr>
            </a:br>
            <a:r>
              <a:rPr lang="ru-RU" altLang="ru-RU" sz="3200" dirty="0">
                <a:latin typeface="Times New Roman" panose="02020603050405020304" pitchFamily="18" charset="0"/>
                <a:cs typeface="Times New Roman" panose="02020603050405020304" pitchFamily="18" charset="0"/>
              </a:rPr>
              <a:t/>
            </a:r>
            <a:br>
              <a:rPr lang="ru-RU" altLang="ru-RU" sz="3200" dirty="0">
                <a:latin typeface="Times New Roman" panose="02020603050405020304" pitchFamily="18" charset="0"/>
                <a:cs typeface="Times New Roman" panose="02020603050405020304" pitchFamily="18" charset="0"/>
              </a:rPr>
            </a:br>
            <a:endParaRPr lang="ru-RU" altLang="ru-RU" sz="3200" dirty="0">
              <a:latin typeface="Times New Roman" panose="02020603050405020304" pitchFamily="18" charset="0"/>
              <a:cs typeface="Times New Roman" panose="02020603050405020304" pitchFamily="18" charset="0"/>
            </a:endParaRPr>
          </a:p>
        </p:txBody>
      </p:sp>
      <p:sp>
        <p:nvSpPr>
          <p:cNvPr id="2" name="Подзаголовок 2">
            <a:extLst>
              <a:ext uri="{FF2B5EF4-FFF2-40B4-BE49-F238E27FC236}">
                <a16:creationId xmlns:a16="http://schemas.microsoft.com/office/drawing/2014/main" xmlns="" id="{45E50CA7-F253-4C92-5686-7B5DB5F90262}"/>
              </a:ext>
            </a:extLst>
          </p:cNvPr>
          <p:cNvSpPr txBox="1">
            <a:spLocks noChangeArrowheads="1"/>
          </p:cNvSpPr>
          <p:nvPr/>
        </p:nvSpPr>
        <p:spPr bwMode="auto">
          <a:xfrm>
            <a:off x="3059113" y="25400"/>
            <a:ext cx="6332537" cy="51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buFont typeface="Wingdings 3" panose="05040102010807070707" pitchFamily="18" charset="2"/>
              <a:buNone/>
            </a:pPr>
            <a:r>
              <a:rPr lang="ru-RU" altLang="ru-RU" b="1" dirty="0">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Рисунок 2">
            <a:extLst>
              <a:ext uri="{FF2B5EF4-FFF2-40B4-BE49-F238E27FC236}">
                <a16:creationId xmlns:a16="http://schemas.microsoft.com/office/drawing/2014/main" xmlns="" id="{91D59DC3-CE6A-4978-AC33-29C07844C4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750" y="188913"/>
            <a:ext cx="8208963" cy="6669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Заголовок 1">
            <a:extLst>
              <a:ext uri="{FF2B5EF4-FFF2-40B4-BE49-F238E27FC236}">
                <a16:creationId xmlns:a16="http://schemas.microsoft.com/office/drawing/2014/main" xmlns="" id="{2CC09287-7C50-4EC5-A181-B553EAEF4A67}"/>
              </a:ext>
            </a:extLst>
          </p:cNvPr>
          <p:cNvSpPr>
            <a:spLocks noGrp="1"/>
          </p:cNvSpPr>
          <p:nvPr>
            <p:ph type="title"/>
          </p:nvPr>
        </p:nvSpPr>
        <p:spPr>
          <a:xfrm>
            <a:off x="457200" y="692696"/>
            <a:ext cx="8229600" cy="5976392"/>
          </a:xfrm>
        </p:spPr>
        <p:txBody>
          <a:bodyPr/>
          <a:lstStyle/>
          <a:p>
            <a:r>
              <a:rPr lang="ru-RU" altLang="ru-RU" sz="3200" b="1" dirty="0">
                <a:solidFill>
                  <a:schemeClr val="tx1"/>
                </a:solidFill>
                <a:latin typeface="Times New Roman" panose="02020603050405020304" pitchFamily="18" charset="0"/>
                <a:cs typeface="Times New Roman" panose="02020603050405020304" pitchFamily="18" charset="0"/>
              </a:rPr>
              <a:t>3. Проектный анализ. Общая последовательность разработки и анализа проекта.</a:t>
            </a:r>
            <a:br>
              <a:rPr lang="ru-RU" altLang="ru-RU" sz="3200" b="1" dirty="0">
                <a:solidFill>
                  <a:schemeClr val="tx1"/>
                </a:solidFill>
                <a:latin typeface="Times New Roman" panose="02020603050405020304" pitchFamily="18" charset="0"/>
                <a:cs typeface="Times New Roman" panose="02020603050405020304" pitchFamily="18" charset="0"/>
              </a:rPr>
            </a:br>
            <a:r>
              <a:rPr lang="ru-RU" altLang="ru-RU" sz="3200" b="1" dirty="0">
                <a:solidFill>
                  <a:schemeClr val="tx1"/>
                </a:solidFill>
                <a:latin typeface="Times New Roman" panose="02020603050405020304" pitchFamily="18" charset="0"/>
                <a:cs typeface="Times New Roman" panose="02020603050405020304" pitchFamily="18" charset="0"/>
              </a:rPr>
              <a:t/>
            </a:r>
            <a:br>
              <a:rPr lang="ru-RU" altLang="ru-RU" sz="3200" b="1" dirty="0">
                <a:solidFill>
                  <a:schemeClr val="tx1"/>
                </a:solidFill>
                <a:latin typeface="Times New Roman" panose="02020603050405020304" pitchFamily="18" charset="0"/>
                <a:cs typeface="Times New Roman" panose="02020603050405020304" pitchFamily="18" charset="0"/>
              </a:rPr>
            </a:br>
            <a:r>
              <a:rPr lang="ru-RU" altLang="ru-RU" sz="2400" i="1" dirty="0">
                <a:solidFill>
                  <a:schemeClr val="tx1"/>
                </a:solidFill>
                <a:latin typeface="Times New Roman" panose="02020603050405020304" pitchFamily="18" charset="0"/>
                <a:cs typeface="Times New Roman" panose="02020603050405020304" pitchFamily="18" charset="0"/>
              </a:rPr>
              <a:t>Основное условие инвестирования </a:t>
            </a:r>
            <a:r>
              <a:rPr lang="ru-RU" altLang="ru-RU" sz="2400" dirty="0">
                <a:solidFill>
                  <a:schemeClr val="tx1"/>
                </a:solidFill>
                <a:latin typeface="Times New Roman" panose="02020603050405020304" pitchFamily="18" charset="0"/>
                <a:cs typeface="Times New Roman" panose="02020603050405020304" pitchFamily="18" charset="0"/>
              </a:rPr>
              <a:t>– тщательная оценка перспектив реализации каждого инвестиционного проекта. При этом выбор наиболее эффективных инвестиционных проектов производится на основе </a:t>
            </a:r>
            <a:r>
              <a:rPr lang="ru-RU" altLang="ru-RU" sz="2400" b="1" dirty="0">
                <a:solidFill>
                  <a:schemeClr val="tx1"/>
                </a:solidFill>
                <a:latin typeface="Times New Roman" panose="02020603050405020304" pitchFamily="18" charset="0"/>
                <a:cs typeface="Times New Roman" panose="02020603050405020304" pitchFamily="18" charset="0"/>
              </a:rPr>
              <a:t>проектного анализа </a:t>
            </a:r>
            <a:r>
              <a:rPr lang="ru-RU" altLang="ru-RU" sz="2400" dirty="0">
                <a:solidFill>
                  <a:schemeClr val="tx1"/>
                </a:solidFill>
                <a:latin typeface="Times New Roman" panose="02020603050405020304" pitchFamily="18" charset="0"/>
                <a:cs typeface="Times New Roman" panose="02020603050405020304" pitchFamily="18" charset="0"/>
              </a:rPr>
              <a:t>– методологии, позволяющей оценить финансовые и экономические достоинства проектов, альтернативных путей использования ресурсов с учетом макро- и микроэкономических последствий.</a:t>
            </a:r>
            <a:endParaRPr lang="ru-RU" altLang="ru-RU" sz="3600" b="1" dirty="0">
              <a:solidFill>
                <a:schemeClr val="tx1"/>
              </a:solidFill>
              <a:latin typeface="Times New Roman" panose="02020603050405020304" pitchFamily="18" charset="0"/>
              <a:cs typeface="Times New Roman" panose="02020603050405020304" pitchFamily="18" charset="0"/>
            </a:endParaRPr>
          </a:p>
        </p:txBody>
      </p:sp>
      <p:sp>
        <p:nvSpPr>
          <p:cNvPr id="2" name="Подзаголовок 2">
            <a:extLst>
              <a:ext uri="{FF2B5EF4-FFF2-40B4-BE49-F238E27FC236}">
                <a16:creationId xmlns:a16="http://schemas.microsoft.com/office/drawing/2014/main" xmlns="" id="{D23CFBF2-3152-321C-4A6D-721E267DA61B}"/>
              </a:ext>
            </a:extLst>
          </p:cNvPr>
          <p:cNvSpPr txBox="1">
            <a:spLocks noChangeArrowheads="1"/>
          </p:cNvSpPr>
          <p:nvPr/>
        </p:nvSpPr>
        <p:spPr bwMode="auto">
          <a:xfrm>
            <a:off x="3059113" y="25400"/>
            <a:ext cx="6332537" cy="51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buFont typeface="Wingdings 3" panose="05040102010807070707" pitchFamily="18" charset="2"/>
              <a:buNone/>
            </a:pPr>
            <a:r>
              <a:rPr lang="ru-RU" altLang="ru-RU" b="1" dirty="0">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Заголовок 1">
            <a:extLst>
              <a:ext uri="{FF2B5EF4-FFF2-40B4-BE49-F238E27FC236}">
                <a16:creationId xmlns:a16="http://schemas.microsoft.com/office/drawing/2014/main" xmlns="" id="{1E50995C-E483-4A2C-870B-35A587BE94FC}"/>
              </a:ext>
            </a:extLst>
          </p:cNvPr>
          <p:cNvSpPr>
            <a:spLocks noGrp="1"/>
          </p:cNvSpPr>
          <p:nvPr>
            <p:ph type="title"/>
          </p:nvPr>
        </p:nvSpPr>
        <p:spPr>
          <a:xfrm>
            <a:off x="457200" y="538162"/>
            <a:ext cx="8229600" cy="6059487"/>
          </a:xfrm>
        </p:spPr>
        <p:txBody>
          <a:bodyPr/>
          <a:lstStyle/>
          <a:p>
            <a:r>
              <a:rPr lang="ru-RU" altLang="ru-RU" sz="2400" b="1" dirty="0">
                <a:solidFill>
                  <a:schemeClr val="tx1"/>
                </a:solidFill>
                <a:latin typeface="Times New Roman" panose="02020603050405020304" pitchFamily="18" charset="0"/>
                <a:cs typeface="Times New Roman" panose="02020603050405020304" pitchFamily="18" charset="0"/>
              </a:rPr>
              <a:t>Проектный анализ представляет собой многоступенчатый процесс, включающий в себя следующие основные этапы:</a:t>
            </a:r>
            <a:br>
              <a:rPr lang="ru-RU" altLang="ru-RU" sz="2400" b="1" dirty="0">
                <a:solidFill>
                  <a:schemeClr val="tx1"/>
                </a:solidFill>
                <a:latin typeface="Times New Roman" panose="02020603050405020304" pitchFamily="18" charset="0"/>
                <a:cs typeface="Times New Roman" panose="02020603050405020304" pitchFamily="18" charset="0"/>
              </a:rPr>
            </a:br>
            <a:r>
              <a:rPr lang="ru-RU" altLang="ru-RU" sz="2400" b="1" dirty="0">
                <a:solidFill>
                  <a:schemeClr val="tx1"/>
                </a:solidFill>
                <a:latin typeface="Times New Roman" panose="02020603050405020304" pitchFamily="18" charset="0"/>
                <a:cs typeface="Times New Roman" panose="02020603050405020304" pitchFamily="18" charset="0"/>
              </a:rPr>
              <a:t/>
            </a:r>
            <a:br>
              <a:rPr lang="ru-RU" altLang="ru-RU" sz="2400" b="1" dirty="0">
                <a:solidFill>
                  <a:schemeClr val="tx1"/>
                </a:solidFill>
                <a:latin typeface="Times New Roman" panose="02020603050405020304" pitchFamily="18" charset="0"/>
                <a:cs typeface="Times New Roman" panose="02020603050405020304" pitchFamily="18" charset="0"/>
              </a:rPr>
            </a:br>
            <a:r>
              <a:rPr lang="ru-RU" altLang="ru-RU" sz="2400" dirty="0">
                <a:solidFill>
                  <a:schemeClr val="tx1"/>
                </a:solidFill>
                <a:latin typeface="Times New Roman" panose="02020603050405020304" pitchFamily="18" charset="0"/>
                <a:cs typeface="Times New Roman" panose="02020603050405020304" pitchFamily="18" charset="0"/>
              </a:rPr>
              <a:t>1.Оформление проблемы, т.е. критический анализ положения предприятия, его производственной структуры и позиции его продукции на рынке;</a:t>
            </a:r>
            <a:br>
              <a:rPr lang="ru-RU" altLang="ru-RU" sz="2400" dirty="0">
                <a:solidFill>
                  <a:schemeClr val="tx1"/>
                </a:solidFill>
                <a:latin typeface="Times New Roman" panose="02020603050405020304" pitchFamily="18" charset="0"/>
                <a:cs typeface="Times New Roman" panose="02020603050405020304" pitchFamily="18" charset="0"/>
              </a:rPr>
            </a:br>
            <a:r>
              <a:rPr lang="ru-RU" altLang="ru-RU" sz="2400" dirty="0">
                <a:solidFill>
                  <a:schemeClr val="tx1"/>
                </a:solidFill>
                <a:latin typeface="Times New Roman" panose="02020603050405020304" pitchFamily="18" charset="0"/>
                <a:cs typeface="Times New Roman" panose="02020603050405020304" pitchFamily="18" charset="0"/>
              </a:rPr>
              <a:t>2.Расмотрение внешней среды функционирования предприятия с точки зрения социальной политики, технического прогресса, конкуренции,  поведения продавцов и покупателей;</a:t>
            </a:r>
            <a:br>
              <a:rPr lang="ru-RU" altLang="ru-RU" sz="2400" dirty="0">
                <a:solidFill>
                  <a:schemeClr val="tx1"/>
                </a:solidFill>
                <a:latin typeface="Times New Roman" panose="02020603050405020304" pitchFamily="18" charset="0"/>
                <a:cs typeface="Times New Roman" panose="02020603050405020304" pitchFamily="18" charset="0"/>
              </a:rPr>
            </a:br>
            <a:r>
              <a:rPr lang="ru-RU" altLang="ru-RU" sz="2400" dirty="0">
                <a:solidFill>
                  <a:schemeClr val="tx1"/>
                </a:solidFill>
                <a:latin typeface="Times New Roman" panose="02020603050405020304" pitchFamily="18" charset="0"/>
                <a:cs typeface="Times New Roman" panose="02020603050405020304" pitchFamily="18" charset="0"/>
              </a:rPr>
              <a:t>3.Поиск вариантов реальных инвестиционных проектов для возможной их реализации;</a:t>
            </a:r>
            <a:br>
              <a:rPr lang="ru-RU" altLang="ru-RU" sz="2400" dirty="0">
                <a:solidFill>
                  <a:schemeClr val="tx1"/>
                </a:solidFill>
                <a:latin typeface="Times New Roman" panose="02020603050405020304" pitchFamily="18" charset="0"/>
                <a:cs typeface="Times New Roman" panose="02020603050405020304" pitchFamily="18" charset="0"/>
              </a:rPr>
            </a:br>
            <a:r>
              <a:rPr lang="ru-RU" altLang="ru-RU" sz="2400" dirty="0">
                <a:solidFill>
                  <a:schemeClr val="tx1"/>
                </a:solidFill>
                <a:latin typeface="Times New Roman" panose="02020603050405020304" pitchFamily="18" charset="0"/>
                <a:cs typeface="Times New Roman" panose="02020603050405020304" pitchFamily="18" charset="0"/>
              </a:rPr>
              <a:t>4.Сбор информации по проектам для последующей тщательной экспертизы отдельных качественных и количественных характеристик;</a:t>
            </a:r>
            <a:endParaRPr lang="ru-RU" altLang="ru-RU" sz="2400" b="1" dirty="0">
              <a:solidFill>
                <a:schemeClr val="tx1"/>
              </a:solidFill>
              <a:latin typeface="Times New Roman" panose="02020603050405020304" pitchFamily="18" charset="0"/>
              <a:cs typeface="Times New Roman" panose="02020603050405020304" pitchFamily="18" charset="0"/>
            </a:endParaRPr>
          </a:p>
        </p:txBody>
      </p:sp>
      <p:sp>
        <p:nvSpPr>
          <p:cNvPr id="2" name="Подзаголовок 2">
            <a:extLst>
              <a:ext uri="{FF2B5EF4-FFF2-40B4-BE49-F238E27FC236}">
                <a16:creationId xmlns:a16="http://schemas.microsoft.com/office/drawing/2014/main" xmlns="" id="{F13BC1D6-208E-7993-8B02-A6085F313DA0}"/>
              </a:ext>
            </a:extLst>
          </p:cNvPr>
          <p:cNvSpPr txBox="1">
            <a:spLocks noChangeArrowheads="1"/>
          </p:cNvSpPr>
          <p:nvPr/>
        </p:nvSpPr>
        <p:spPr bwMode="auto">
          <a:xfrm>
            <a:off x="3059113" y="25400"/>
            <a:ext cx="6332537" cy="51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buFont typeface="Wingdings 3" panose="05040102010807070707" pitchFamily="18" charset="2"/>
              <a:buNone/>
            </a:pPr>
            <a:r>
              <a:rPr lang="ru-RU" altLang="ru-RU" b="1" dirty="0">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Заголовок 1">
            <a:extLst>
              <a:ext uri="{FF2B5EF4-FFF2-40B4-BE49-F238E27FC236}">
                <a16:creationId xmlns:a16="http://schemas.microsoft.com/office/drawing/2014/main" xmlns="" id="{C5D54DC7-881B-4438-9992-DAB58B6A1468}"/>
              </a:ext>
            </a:extLst>
          </p:cNvPr>
          <p:cNvSpPr>
            <a:spLocks noGrp="1"/>
          </p:cNvSpPr>
          <p:nvPr>
            <p:ph type="title"/>
          </p:nvPr>
        </p:nvSpPr>
        <p:spPr>
          <a:xfrm>
            <a:off x="457200" y="836712"/>
            <a:ext cx="8229600" cy="5616476"/>
          </a:xfrm>
        </p:spPr>
        <p:txBody>
          <a:bodyPr/>
          <a:lstStyle/>
          <a:p>
            <a:r>
              <a:rPr lang="ru-RU" altLang="ru-RU" sz="2400" b="1" dirty="0">
                <a:solidFill>
                  <a:schemeClr val="tx1"/>
                </a:solidFill>
                <a:latin typeface="Times New Roman" panose="02020603050405020304" pitchFamily="18" charset="0"/>
                <a:cs typeface="Times New Roman" panose="02020603050405020304" pitchFamily="18" charset="0"/>
              </a:rPr>
              <a:t>Проектный анализ представляет собой многоступенчатый процесс, включающий в себя следующие основные этапы:</a:t>
            </a:r>
            <a:br>
              <a:rPr lang="ru-RU" altLang="ru-RU" sz="2400" b="1" dirty="0">
                <a:solidFill>
                  <a:schemeClr val="tx1"/>
                </a:solidFill>
                <a:latin typeface="Times New Roman" panose="02020603050405020304" pitchFamily="18" charset="0"/>
                <a:cs typeface="Times New Roman" panose="02020603050405020304" pitchFamily="18" charset="0"/>
              </a:rPr>
            </a:br>
            <a:r>
              <a:rPr lang="ru-RU" altLang="ru-RU" sz="2400" b="1" dirty="0">
                <a:solidFill>
                  <a:schemeClr val="tx1"/>
                </a:solidFill>
                <a:latin typeface="Times New Roman" panose="02020603050405020304" pitchFamily="18" charset="0"/>
                <a:cs typeface="Times New Roman" panose="02020603050405020304" pitchFamily="18" charset="0"/>
              </a:rPr>
              <a:t/>
            </a:r>
            <a:br>
              <a:rPr lang="ru-RU" altLang="ru-RU" sz="2400" b="1" dirty="0">
                <a:solidFill>
                  <a:schemeClr val="tx1"/>
                </a:solidFill>
                <a:latin typeface="Times New Roman" panose="02020603050405020304" pitchFamily="18" charset="0"/>
                <a:cs typeface="Times New Roman" panose="02020603050405020304" pitchFamily="18" charset="0"/>
              </a:rPr>
            </a:br>
            <a:r>
              <a:rPr lang="ru-RU" altLang="ru-RU" sz="2400" dirty="0">
                <a:solidFill>
                  <a:schemeClr val="tx1"/>
                </a:solidFill>
                <a:latin typeface="Times New Roman" panose="02020603050405020304" pitchFamily="18" charset="0"/>
                <a:cs typeface="Times New Roman" panose="02020603050405020304" pitchFamily="18" charset="0"/>
              </a:rPr>
              <a:t>5.Предварительный отбор конкурирующих идей, соответствующих приоритетам деятельности, для более детального их анализа;</a:t>
            </a:r>
            <a:br>
              <a:rPr lang="ru-RU" altLang="ru-RU" sz="2400" dirty="0">
                <a:solidFill>
                  <a:schemeClr val="tx1"/>
                </a:solidFill>
                <a:latin typeface="Times New Roman" panose="02020603050405020304" pitchFamily="18" charset="0"/>
                <a:cs typeface="Times New Roman" panose="02020603050405020304" pitchFamily="18" charset="0"/>
              </a:rPr>
            </a:br>
            <a:r>
              <a:rPr lang="ru-RU" altLang="ru-RU" sz="2400" dirty="0">
                <a:solidFill>
                  <a:schemeClr val="tx1"/>
                </a:solidFill>
                <a:latin typeface="Times New Roman" panose="02020603050405020304" pitchFamily="18" charset="0"/>
                <a:cs typeface="Times New Roman" panose="02020603050405020304" pitchFamily="18" charset="0"/>
              </a:rPr>
              <a:t>6.Оценка отобранных инвестиционных проектов по критерию риска;</a:t>
            </a:r>
            <a:br>
              <a:rPr lang="ru-RU" altLang="ru-RU" sz="2400" dirty="0">
                <a:solidFill>
                  <a:schemeClr val="tx1"/>
                </a:solidFill>
                <a:latin typeface="Times New Roman" panose="02020603050405020304" pitchFamily="18" charset="0"/>
                <a:cs typeface="Times New Roman" panose="02020603050405020304" pitchFamily="18" charset="0"/>
              </a:rPr>
            </a:br>
            <a:r>
              <a:rPr lang="ru-RU" altLang="ru-RU" sz="2400" dirty="0">
                <a:solidFill>
                  <a:schemeClr val="tx1"/>
                </a:solidFill>
                <a:latin typeface="Times New Roman" panose="02020603050405020304" pitchFamily="18" charset="0"/>
                <a:cs typeface="Times New Roman" panose="02020603050405020304" pitchFamily="18" charset="0"/>
              </a:rPr>
              <a:t>7.Окончательный отбор инвестиционных проектов в целях их реализации.</a:t>
            </a:r>
            <a:r>
              <a:rPr lang="ru-RU" altLang="ru-RU" sz="2800" b="1" dirty="0">
                <a:latin typeface="Times New Roman" panose="02020603050405020304" pitchFamily="18" charset="0"/>
                <a:cs typeface="Times New Roman" panose="02020603050405020304" pitchFamily="18" charset="0"/>
              </a:rPr>
              <a:t/>
            </a:r>
            <a:br>
              <a:rPr lang="ru-RU" altLang="ru-RU" sz="2800" b="1" dirty="0">
                <a:latin typeface="Times New Roman" panose="02020603050405020304" pitchFamily="18" charset="0"/>
                <a:cs typeface="Times New Roman" panose="02020603050405020304" pitchFamily="18" charset="0"/>
              </a:rPr>
            </a:br>
            <a:endParaRPr lang="ru-RU" altLang="ru-RU" sz="2800" dirty="0"/>
          </a:p>
        </p:txBody>
      </p:sp>
      <p:sp>
        <p:nvSpPr>
          <p:cNvPr id="2" name="Подзаголовок 2">
            <a:extLst>
              <a:ext uri="{FF2B5EF4-FFF2-40B4-BE49-F238E27FC236}">
                <a16:creationId xmlns:a16="http://schemas.microsoft.com/office/drawing/2014/main" xmlns="" id="{BFFDEC24-F345-AD29-8462-008A414C79DD}"/>
              </a:ext>
            </a:extLst>
          </p:cNvPr>
          <p:cNvSpPr txBox="1">
            <a:spLocks noChangeArrowheads="1"/>
          </p:cNvSpPr>
          <p:nvPr/>
        </p:nvSpPr>
        <p:spPr bwMode="auto">
          <a:xfrm>
            <a:off x="3059113" y="25400"/>
            <a:ext cx="6332537" cy="51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defTabSz="4572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buFont typeface="Wingdings 3" panose="05040102010807070707" pitchFamily="18" charset="2"/>
              <a:buNone/>
            </a:pPr>
            <a:r>
              <a:rPr lang="ru-RU" altLang="ru-RU" b="1" dirty="0">
                <a:solidFill>
                  <a:schemeClr val="tx1"/>
                </a:solidFill>
                <a:latin typeface="Times New Roman" panose="02020603050405020304" pitchFamily="18" charset="0"/>
                <a:cs typeface="Times New Roman" panose="02020603050405020304" pitchFamily="18" charset="0"/>
              </a:rPr>
              <a:t>Экономика и управление инвестиционными проектами</a:t>
            </a:r>
          </a:p>
        </p:txBody>
      </p:sp>
    </p:spTree>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5330</TotalTime>
  <Words>540</Words>
  <Application>Microsoft Office PowerPoint</Application>
  <PresentationFormat>Экран (4:3)</PresentationFormat>
  <Paragraphs>44</Paragraphs>
  <Slides>21</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Аспект</vt:lpstr>
      <vt:lpstr>Презентация PowerPoint</vt:lpstr>
      <vt:lpstr>Презентация PowerPoint</vt:lpstr>
      <vt:lpstr>1. Инвестиционная деятельность предприятия  Инвестиционная деятельность предприятия-инвестора – это последовательность его действий, направленных на достижение поставленных им целей, которая включает в себя обоснование и финансирование инвестиционного проекта, его реализацию, производительное или полезное использование объекта и ликвидацию его, если использование этого объекта препятствует достижению целей инвестора. </vt:lpstr>
      <vt:lpstr>2. Понятия инвестиционного проекта и проектного цикла  Под проектом понимается любой процесс целенаправленного изменения технической или социально-экономической системы. Проектами являются создание новых организаций, освоение новых изделий и технологий, поддержка научных программ, решение экологических и социальных проблем и т.д. Инвестиционный проект представляет собой комплекс взаимосвязанных мероприятий, направленных на достижение поставленных целей в условиях ограниченных финансовых, временных и других ресурсов.</vt:lpstr>
      <vt:lpstr>  Методика оценки эффективности инвестиционных проектов, разработанная организацией ООН по промышленному развитию, делит жизненный цикл инвестиционного проекта на три стадии: предынвестиционную инвестиционную стадию эксплуатации объекта инвестирования, выделяя на каждой стадии жизненного цикла определенные этапы.  </vt:lpstr>
      <vt:lpstr>Презентация PowerPoint</vt:lpstr>
      <vt:lpstr>3. Проектный анализ. Общая последовательность разработки и анализа проекта.  Основное условие инвестирования – тщательная оценка перспектив реализации каждого инвестиционного проекта. При этом выбор наиболее эффективных инвестиционных проектов производится на основе проектного анализа – методологии, позволяющей оценить финансовые и экономические достоинства проектов, альтернативных путей использования ресурсов с учетом макро- и микроэкономических последствий.</vt:lpstr>
      <vt:lpstr>Проектный анализ представляет собой многоступенчатый процесс, включающий в себя следующие основные этапы:  1.Оформление проблемы, т.е. критический анализ положения предприятия, его производственной структуры и позиции его продукции на рынке; 2.Расмотрение внешней среды функционирования предприятия с точки зрения социальной политики, технического прогресса, конкуренции,  поведения продавцов и покупателей; 3.Поиск вариантов реальных инвестиционных проектов для возможной их реализации; 4.Сбор информации по проектам для последующей тщательной экспертизы отдельных качественных и количественных характеристик;</vt:lpstr>
      <vt:lpstr>Проектный анализ представляет собой многоступенчатый процесс, включающий в себя следующие основные этапы:  5.Предварительный отбор конкурирующих идей, соответствующих приоритетам деятельности, для более детального их анализа; 6.Оценка отобранных инвестиционных проектов по критерию риска; 7.Окончательный отбор инвестиционных проектов в целях их реализации. </vt:lpstr>
      <vt:lpstr>Изложенные положения легли в основу Рекомендаций по оценке эффективности инвестиционных проектов. Рекомендации включили в себя накопленный мировой опыт инвестиционного анализа и оценки эффективности инвестиционных проектов.  В Рекомендациях дается следующее понятие эффективности: эффективность инвестиционного проекта – категория, отражающая соответствие проекта, порождающего данный инвестиционный проект, целям и интересам его участников.</vt:lpstr>
      <vt:lpstr>Последовательность оценки инвестиционных проектов в соответствии с Рекомендациями. Рекомендуется оценивать эффективность проекта в целом и участия в проекте. Эффективность проекта в целом оценивается в целях определения потенциальной привлекательности проекта для возможных участников и поисков источников финансирования. Она включает в себя: общественную (социально-экономическую) эффективность проекта; коммерческую эффективность проекта.</vt:lpstr>
      <vt:lpstr>Показатели общественной эффективности проекта учитывают социально-экономические последствия осуществления инвестиционного проекта для общества в целом, в том числе как непосредственные результаты и затраты проекта, так и «внешние»: затраты и результаты в смежных секторах экономики, экологические, социальные и иные внешнеэкономические эффекты. «Внешние» эффекты рекомендуется учитывать в количественной форме при наличии соответствующих нормативных и методических       материалов. В отдельных случаях, когда эти эффекты весьма существенны, при отсутствии указанных документов допускается использование оценок независимых  квалифицированных экспертов. Если «внешние» эффекты не допускают количественного учета, следует провести качественную оценку их влияния. Эти положения относятся также к расчетам региональной эффективности.</vt:lpstr>
      <vt:lpstr>В тех случаях, когда инвестиционный проект затрагивает интересы не одной страны, а нескольких, общественная эффективность характеризует проект с точки зрения всей системы в целом. В общем случае  инвестиционного проекта общественная эффективность совпадает с народнохозяйственной.</vt:lpstr>
      <vt:lpstr>Показатели коммерческой эффективности проекта учитывают финансовые последствия его осуществления для участника, реализующего проект, в предположении, что он производит все необходимые для реализации проекта затраты и пользуется всеми его результатами. Показатели эффективности проекта в целом характеризуют с экономической точки зрения технические, технологические и организационные проектные решения. </vt:lpstr>
      <vt:lpstr>Эффективность участия в проекте определяется в целях проверки реализуемости инвестиционного проекта и заинтересованности в нем всех его участников. Эффективность участия в проекте включает в себя: - эффективность участия предприятий в проекте; - эффективность инвестирования в акции предприятия; - эффективность участия в проекте структур более высокого уровня по отношению к предприятию – участникам инвестиционного проекта, в том числе: </vt:lpstr>
      <vt:lpstr>- региональную и народнохозяйственную эффективность – для отдельных регионов и народного хозяйства Российской Федерации, - отраслевую эффективность – для отдельных отраслей народного хозяйства, финансово-промышленных групп, объединений предприятий и холдинговых структур, - бюджетную эффективность инвестиционного проекта (эффективность участия государства в проекте с точки зрения расходов и доходов бюджетов всех уровней).</vt:lpstr>
      <vt:lpstr>В рекомендациях существенное внимание уделяется общественно значимым проектам. Общественно значимыми считаются  крупномасштабные, народнохозяйственные и глобальные проекты. Перед проведением оценки экспертно оценивается общественная значимость проекта. Далее оценка проводится в два этапа </vt:lpstr>
      <vt:lpstr>Презентация PowerPoint</vt:lpstr>
      <vt:lpstr>На этапе I рассчитывают показатели эффективности проекта в целом. Цель этого этапа – агрегированная экономическая оценка проектных решений и создание необходимых условий для поиска инвесторов.  Для общественно значимых проектов оценивают в первую очередь их общественную эффективность. При неудовлетворительной общественной эффективности такие проекты не рекомендуют к реализации и они не могут претендовать на государственную поддержку. Если же их общественная эффективность оказывается достаточной, оценивают их коммерческую эффективность.</vt:lpstr>
      <vt:lpstr>При недостаточной коммерческой эффективности общественно значимого инвестиционного проекта рекомендуется рассмотреть возможность применения различных форм его поддержки, которые позволили бы повысить коммерческую эффективность инвестиционного проекта до приемлемого уровня. Если источники и условия финансирования уже известны, оценку коммерческой эффективности проекта можно не производить.</vt:lpstr>
      <vt:lpstr>Этап II оценки осуществляют после выработки схемы финансирования. На этом этапе уточняют состав участников и определяют финансовую реализуемость и эффективность участия  в проекте каждого из них (региональную и отраслевую эффективность, эффективность участия в проекте отдельных предприятий и акционеров, бюджетную эффективность и пр.)</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САМОХВАЛОВА МАРИЯ ВЛАДИМИРОВНА</dc:title>
  <dc:creator>Мария</dc:creator>
  <cp:lastModifiedBy>User</cp:lastModifiedBy>
  <cp:revision>308</cp:revision>
  <dcterms:created xsi:type="dcterms:W3CDTF">2011-12-27T02:54:18Z</dcterms:created>
  <dcterms:modified xsi:type="dcterms:W3CDTF">2023-04-22T07:08:51Z</dcterms:modified>
</cp:coreProperties>
</file>