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20"/>
  </p:notesMasterIdLst>
  <p:sldIdLst>
    <p:sldId id="368" r:id="rId2"/>
    <p:sldId id="441" r:id="rId3"/>
    <p:sldId id="425" r:id="rId4"/>
    <p:sldId id="426" r:id="rId5"/>
    <p:sldId id="427" r:id="rId6"/>
    <p:sldId id="428" r:id="rId7"/>
    <p:sldId id="429" r:id="rId8"/>
    <p:sldId id="430" r:id="rId9"/>
    <p:sldId id="431" r:id="rId10"/>
    <p:sldId id="432" r:id="rId11"/>
    <p:sldId id="433" r:id="rId12"/>
    <p:sldId id="434" r:id="rId13"/>
    <p:sldId id="435" r:id="rId14"/>
    <p:sldId id="436" r:id="rId15"/>
    <p:sldId id="437" r:id="rId16"/>
    <p:sldId id="438" r:id="rId17"/>
    <p:sldId id="439" r:id="rId18"/>
    <p:sldId id="440"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user user" initials="uu" lastIdx="1" clrIdx="0">
    <p:extLst>
      <p:ext uri="{19B8F6BF-5375-455C-9EA6-DF929625EA0E}">
        <p15:presenceInfo xmlns:p15="http://schemas.microsoft.com/office/powerpoint/2012/main" userId="b0e7150ac520bfdd"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831" autoAdjust="0"/>
    <p:restoredTop sz="72035" autoAdjust="0"/>
  </p:normalViewPr>
  <p:slideViewPr>
    <p:cSldViewPr>
      <p:cViewPr varScale="1">
        <p:scale>
          <a:sx n="88" d="100"/>
          <a:sy n="88" d="100"/>
        </p:scale>
        <p:origin x="1224" y="58"/>
      </p:cViewPr>
      <p:guideLst>
        <p:guide orient="horz" pos="2160"/>
        <p:guide pos="2880"/>
      </p:guideLst>
    </p:cSldViewPr>
  </p:slideViewPr>
  <p:outlineViewPr>
    <p:cViewPr>
      <p:scale>
        <a:sx n="33" d="100"/>
        <a:sy n="33" d="100"/>
      </p:scale>
      <p:origin x="0" y="56892"/>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Верхний колонтитул 1">
            <a:extLst>
              <a:ext uri="{FF2B5EF4-FFF2-40B4-BE49-F238E27FC236}">
                <a16:creationId xmlns:a16="http://schemas.microsoft.com/office/drawing/2014/main" id="{F98EC472-40AE-429D-B0C3-B7883C02F62D}"/>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pitchFamily="34" charset="0"/>
                <a:cs typeface="Arial" pitchFamily="34" charset="0"/>
              </a:defRPr>
            </a:lvl1pPr>
          </a:lstStyle>
          <a:p>
            <a:pPr>
              <a:defRPr/>
            </a:pPr>
            <a:endParaRPr lang="ru-RU"/>
          </a:p>
        </p:txBody>
      </p:sp>
      <p:sp>
        <p:nvSpPr>
          <p:cNvPr id="3" name="Дата 2">
            <a:extLst>
              <a:ext uri="{FF2B5EF4-FFF2-40B4-BE49-F238E27FC236}">
                <a16:creationId xmlns:a16="http://schemas.microsoft.com/office/drawing/2014/main" id="{396850F0-E490-45F0-B361-EC68AEDC3C42}"/>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pitchFamily="34" charset="0"/>
                <a:cs typeface="Arial" pitchFamily="34" charset="0"/>
              </a:defRPr>
            </a:lvl1pPr>
          </a:lstStyle>
          <a:p>
            <a:pPr>
              <a:defRPr/>
            </a:pPr>
            <a:fld id="{E2C66BD1-108B-43A2-BA4A-77E16CD50949}" type="datetimeFigureOut">
              <a:rPr lang="ru-RU"/>
              <a:pPr>
                <a:defRPr/>
              </a:pPr>
              <a:t>28.04.2023</a:t>
            </a:fld>
            <a:endParaRPr lang="ru-RU"/>
          </a:p>
        </p:txBody>
      </p:sp>
      <p:sp>
        <p:nvSpPr>
          <p:cNvPr id="4" name="Образ слайда 3">
            <a:extLst>
              <a:ext uri="{FF2B5EF4-FFF2-40B4-BE49-F238E27FC236}">
                <a16:creationId xmlns:a16="http://schemas.microsoft.com/office/drawing/2014/main" id="{EB52E51D-5B32-48C1-AF68-D219D7867132}"/>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ru-RU" noProof="0"/>
          </a:p>
        </p:txBody>
      </p:sp>
      <p:sp>
        <p:nvSpPr>
          <p:cNvPr id="5" name="Заметки 4">
            <a:extLst>
              <a:ext uri="{FF2B5EF4-FFF2-40B4-BE49-F238E27FC236}">
                <a16:creationId xmlns:a16="http://schemas.microsoft.com/office/drawing/2014/main" id="{472AFEAD-CA0B-49AE-A742-A97BAD8EE062}"/>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noProof="0"/>
              <a:t>Образец текста</a:t>
            </a:r>
          </a:p>
          <a:p>
            <a:pPr lvl="1"/>
            <a:r>
              <a:rPr lang="ru-RU" noProof="0"/>
              <a:t>Второй уровень</a:t>
            </a:r>
          </a:p>
          <a:p>
            <a:pPr lvl="2"/>
            <a:r>
              <a:rPr lang="ru-RU" noProof="0"/>
              <a:t>Третий уровень</a:t>
            </a:r>
          </a:p>
          <a:p>
            <a:pPr lvl="3"/>
            <a:r>
              <a:rPr lang="ru-RU" noProof="0"/>
              <a:t>Четвертый уровень</a:t>
            </a:r>
          </a:p>
          <a:p>
            <a:pPr lvl="4"/>
            <a:r>
              <a:rPr lang="ru-RU" noProof="0"/>
              <a:t>Пятый уровень</a:t>
            </a:r>
          </a:p>
        </p:txBody>
      </p:sp>
      <p:sp>
        <p:nvSpPr>
          <p:cNvPr id="6" name="Нижний колонтитул 5">
            <a:extLst>
              <a:ext uri="{FF2B5EF4-FFF2-40B4-BE49-F238E27FC236}">
                <a16:creationId xmlns:a16="http://schemas.microsoft.com/office/drawing/2014/main" id="{63B24AE0-D8CF-4326-AF14-B96A2C181FD0}"/>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pitchFamily="34" charset="0"/>
                <a:cs typeface="Arial" pitchFamily="34" charset="0"/>
              </a:defRPr>
            </a:lvl1pPr>
          </a:lstStyle>
          <a:p>
            <a:pPr>
              <a:defRPr/>
            </a:pPr>
            <a:endParaRPr lang="ru-RU"/>
          </a:p>
        </p:txBody>
      </p:sp>
      <p:sp>
        <p:nvSpPr>
          <p:cNvPr id="7" name="Номер слайда 6">
            <a:extLst>
              <a:ext uri="{FF2B5EF4-FFF2-40B4-BE49-F238E27FC236}">
                <a16:creationId xmlns:a16="http://schemas.microsoft.com/office/drawing/2014/main" id="{DA5036E6-189F-4C42-9E7B-60D0A847E075}"/>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54B0B42D-94B8-4770-BB27-D46FB476D8A5}" type="slidenum">
              <a:rPr lang="ru-RU" altLang="ru-RU"/>
              <a:pPr/>
              <a:t>‹#›</a:t>
            </a:fld>
            <a:endParaRPr lang="ru-RU" altLang="ru-RU"/>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54B0B42D-94B8-4770-BB27-D46FB476D8A5}" type="slidenum">
              <a:rPr lang="ru-RU" altLang="ru-RU" smtClean="0"/>
              <a:pPr/>
              <a:t>1</a:t>
            </a:fld>
            <a:endParaRPr lang="ru-RU" altLang="ru-RU"/>
          </a:p>
        </p:txBody>
      </p:sp>
    </p:spTree>
    <p:extLst>
      <p:ext uri="{BB962C8B-B14F-4D97-AF65-F5344CB8AC3E}">
        <p14:creationId xmlns:p14="http://schemas.microsoft.com/office/powerpoint/2010/main" val="28635719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ru-RU"/>
              <a:t>Образец заголовка</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pPr>
              <a:defRPr/>
            </a:pPr>
            <a:fld id="{9664FA90-CCA8-4848-85E2-D2149D5C2495}" type="datetimeFigureOut">
              <a:rPr lang="ru-RU" smtClean="0"/>
              <a:pPr>
                <a:defRPr/>
              </a:pPr>
              <a:t>28.04.2023</a:t>
            </a:fld>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fld id="{0B121C53-510F-4D94-881F-349E6C1EA388}" type="slidenum">
              <a:rPr lang="ru-RU" altLang="ru-RU" smtClean="0"/>
              <a:pPr/>
              <a:t>‹#›</a:t>
            </a:fld>
            <a:endParaRPr lang="ru-RU" altLang="ru-RU"/>
          </a:p>
        </p:txBody>
      </p:sp>
    </p:spTree>
    <p:extLst>
      <p:ext uri="{BB962C8B-B14F-4D97-AF65-F5344CB8AC3E}">
        <p14:creationId xmlns:p14="http://schemas.microsoft.com/office/powerpoint/2010/main" val="33570148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pPr>
              <a:defRPr/>
            </a:pPr>
            <a:fld id="{7CD8B5D4-15B6-487C-B387-92C577847C34}" type="datetimeFigureOut">
              <a:rPr lang="ru-RU" smtClean="0"/>
              <a:pPr>
                <a:defRPr/>
              </a:pPr>
              <a:t>28.04.2023</a:t>
            </a:fld>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fld id="{E5A47AF5-1B82-4D36-BEC6-4B9787EA17AB}" type="slidenum">
              <a:rPr lang="ru-RU" altLang="ru-RU" smtClean="0"/>
              <a:pPr/>
              <a:t>‹#›</a:t>
            </a:fld>
            <a:endParaRPr lang="ru-RU" altLang="ru-RU"/>
          </a:p>
        </p:txBody>
      </p:sp>
    </p:spTree>
    <p:extLst>
      <p:ext uri="{BB962C8B-B14F-4D97-AF65-F5344CB8AC3E}">
        <p14:creationId xmlns:p14="http://schemas.microsoft.com/office/powerpoint/2010/main" val="32979035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pPr>
              <a:defRPr/>
            </a:pPr>
            <a:fld id="{7CD8B5D4-15B6-487C-B387-92C577847C34}" type="datetimeFigureOut">
              <a:rPr lang="ru-RU" smtClean="0"/>
              <a:pPr>
                <a:defRPr/>
              </a:pPr>
              <a:t>28.04.2023</a:t>
            </a:fld>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fld id="{E5A47AF5-1B82-4D36-BEC6-4B9787EA17AB}" type="slidenum">
              <a:rPr lang="ru-RU" altLang="ru-RU" smtClean="0"/>
              <a:pPr/>
              <a:t>‹#›</a:t>
            </a:fld>
            <a:endParaRPr lang="ru-RU" altLang="ru-RU"/>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6131289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pPr>
              <a:defRPr/>
            </a:pPr>
            <a:fld id="{7CD8B5D4-15B6-487C-B387-92C577847C34}" type="datetimeFigureOut">
              <a:rPr lang="ru-RU" smtClean="0"/>
              <a:pPr>
                <a:defRPr/>
              </a:pPr>
              <a:t>28.04.2023</a:t>
            </a:fld>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fld id="{E5A47AF5-1B82-4D36-BEC6-4B9787EA17AB}" type="slidenum">
              <a:rPr lang="ru-RU" altLang="ru-RU" smtClean="0"/>
              <a:pPr/>
              <a:t>‹#›</a:t>
            </a:fld>
            <a:endParaRPr lang="ru-RU" altLang="ru-RU"/>
          </a:p>
        </p:txBody>
      </p:sp>
    </p:spTree>
    <p:extLst>
      <p:ext uri="{BB962C8B-B14F-4D97-AF65-F5344CB8AC3E}">
        <p14:creationId xmlns:p14="http://schemas.microsoft.com/office/powerpoint/2010/main" val="17254467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pPr>
              <a:defRPr/>
            </a:pPr>
            <a:fld id="{7CD8B5D4-15B6-487C-B387-92C577847C34}" type="datetimeFigureOut">
              <a:rPr lang="ru-RU" smtClean="0"/>
              <a:pPr>
                <a:defRPr/>
              </a:pPr>
              <a:t>28.04.2023</a:t>
            </a:fld>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fld id="{E5A47AF5-1B82-4D36-BEC6-4B9787EA17AB}" type="slidenum">
              <a:rPr lang="ru-RU" altLang="ru-RU" smtClean="0"/>
              <a:pPr/>
              <a:t>‹#›</a:t>
            </a:fld>
            <a:endParaRPr lang="ru-RU" altLang="ru-RU"/>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89277911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pPr>
              <a:defRPr/>
            </a:pPr>
            <a:fld id="{7CD8B5D4-15B6-487C-B387-92C577847C34}" type="datetimeFigureOut">
              <a:rPr lang="ru-RU" smtClean="0"/>
              <a:pPr>
                <a:defRPr/>
              </a:pPr>
              <a:t>28.04.2023</a:t>
            </a:fld>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fld id="{E5A47AF5-1B82-4D36-BEC6-4B9787EA17AB}" type="slidenum">
              <a:rPr lang="ru-RU" altLang="ru-RU" smtClean="0"/>
              <a:pPr/>
              <a:t>‹#›</a:t>
            </a:fld>
            <a:endParaRPr lang="ru-RU" altLang="ru-RU"/>
          </a:p>
        </p:txBody>
      </p:sp>
    </p:spTree>
    <p:extLst>
      <p:ext uri="{BB962C8B-B14F-4D97-AF65-F5344CB8AC3E}">
        <p14:creationId xmlns:p14="http://schemas.microsoft.com/office/powerpoint/2010/main" val="31198236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pPr>
              <a:defRPr/>
            </a:pPr>
            <a:fld id="{164784FF-6015-4068-94A5-B1418ECC7B60}" type="datetimeFigureOut">
              <a:rPr lang="ru-RU" smtClean="0"/>
              <a:pPr>
                <a:defRPr/>
              </a:pPr>
              <a:t>28.04.2023</a:t>
            </a:fld>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fld id="{7CAEF2D4-39DD-4734-8FFC-137766310E9D}" type="slidenum">
              <a:rPr lang="ru-RU" altLang="ru-RU" smtClean="0"/>
              <a:pPr/>
              <a:t>‹#›</a:t>
            </a:fld>
            <a:endParaRPr lang="ru-RU" altLang="ru-RU"/>
          </a:p>
        </p:txBody>
      </p:sp>
    </p:spTree>
    <p:extLst>
      <p:ext uri="{BB962C8B-B14F-4D97-AF65-F5344CB8AC3E}">
        <p14:creationId xmlns:p14="http://schemas.microsoft.com/office/powerpoint/2010/main" val="415509502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ru-RU"/>
              <a:t>Образец заголовка</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pPr>
              <a:defRPr/>
            </a:pPr>
            <a:fld id="{1341C3BC-57F0-467C-818F-04D3B7125947}" type="datetimeFigureOut">
              <a:rPr lang="ru-RU" smtClean="0"/>
              <a:pPr>
                <a:defRPr/>
              </a:pPr>
              <a:t>28.04.2023</a:t>
            </a:fld>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fld id="{C2EE0545-D70B-4136-893A-BCCC54551A7C}" type="slidenum">
              <a:rPr lang="ru-RU" altLang="ru-RU" smtClean="0"/>
              <a:pPr/>
              <a:t>‹#›</a:t>
            </a:fld>
            <a:endParaRPr lang="ru-RU" altLang="ru-RU"/>
          </a:p>
        </p:txBody>
      </p:sp>
    </p:spTree>
    <p:extLst>
      <p:ext uri="{BB962C8B-B14F-4D97-AF65-F5344CB8AC3E}">
        <p14:creationId xmlns:p14="http://schemas.microsoft.com/office/powerpoint/2010/main" val="28668198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pPr>
              <a:defRPr/>
            </a:pPr>
            <a:fld id="{30539818-1CC4-4AA4-8720-61129E2C32E5}" type="datetimeFigureOut">
              <a:rPr lang="ru-RU" smtClean="0"/>
              <a:pPr>
                <a:defRPr/>
              </a:pPr>
              <a:t>28.04.2023</a:t>
            </a:fld>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fld id="{040F2143-282F-4A1F-B238-84105933B6B0}" type="slidenum">
              <a:rPr lang="ru-RU" altLang="ru-RU" smtClean="0"/>
              <a:pPr/>
              <a:t>‹#›</a:t>
            </a:fld>
            <a:endParaRPr lang="ru-RU" altLang="ru-RU"/>
          </a:p>
        </p:txBody>
      </p:sp>
    </p:spTree>
    <p:extLst>
      <p:ext uri="{BB962C8B-B14F-4D97-AF65-F5344CB8AC3E}">
        <p14:creationId xmlns:p14="http://schemas.microsoft.com/office/powerpoint/2010/main" val="4330218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pPr>
              <a:defRPr/>
            </a:pPr>
            <a:fld id="{17FBBFDF-0691-4195-B972-2FA5BDA315D4}" type="datetimeFigureOut">
              <a:rPr lang="ru-RU" smtClean="0"/>
              <a:pPr>
                <a:defRPr/>
              </a:pPr>
              <a:t>28.04.2023</a:t>
            </a:fld>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fld id="{E0D7D054-B06C-4AD2-BEF6-3FCB41118FED}" type="slidenum">
              <a:rPr lang="ru-RU" altLang="ru-RU" smtClean="0"/>
              <a:pPr/>
              <a:t>‹#›</a:t>
            </a:fld>
            <a:endParaRPr lang="ru-RU" altLang="ru-RU"/>
          </a:p>
        </p:txBody>
      </p:sp>
    </p:spTree>
    <p:extLst>
      <p:ext uri="{BB962C8B-B14F-4D97-AF65-F5344CB8AC3E}">
        <p14:creationId xmlns:p14="http://schemas.microsoft.com/office/powerpoint/2010/main" val="38797916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ru-RU"/>
              <a:t>Образец заголовка</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pPr>
              <a:defRPr/>
            </a:pPr>
            <a:fld id="{05AAAFF0-8584-4C66-B0BC-03C0E96C71EC}" type="datetimeFigureOut">
              <a:rPr lang="ru-RU" smtClean="0"/>
              <a:pPr>
                <a:defRPr/>
              </a:pPr>
              <a:t>28.04.2023</a:t>
            </a:fld>
            <a:endParaRPr lang="ru-RU"/>
          </a:p>
        </p:txBody>
      </p:sp>
      <p:sp>
        <p:nvSpPr>
          <p:cNvPr id="6" name="Footer Placeholder 5"/>
          <p:cNvSpPr>
            <a:spLocks noGrp="1"/>
          </p:cNvSpPr>
          <p:nvPr>
            <p:ph type="ftr" sz="quarter" idx="11"/>
          </p:nvPr>
        </p:nvSpPr>
        <p:spPr/>
        <p:txBody>
          <a:bodyPr/>
          <a:lstStyle/>
          <a:p>
            <a:pPr>
              <a:defRPr/>
            </a:pPr>
            <a:endParaRPr lang="ru-RU"/>
          </a:p>
        </p:txBody>
      </p:sp>
      <p:sp>
        <p:nvSpPr>
          <p:cNvPr id="7" name="Slide Number Placeholder 6"/>
          <p:cNvSpPr>
            <a:spLocks noGrp="1"/>
          </p:cNvSpPr>
          <p:nvPr>
            <p:ph type="sldNum" sz="quarter" idx="12"/>
          </p:nvPr>
        </p:nvSpPr>
        <p:spPr/>
        <p:txBody>
          <a:bodyPr/>
          <a:lstStyle/>
          <a:p>
            <a:fld id="{667A8C39-0898-41A0-8AB9-03976516C0A0}" type="slidenum">
              <a:rPr lang="ru-RU" altLang="ru-RU" smtClean="0"/>
              <a:pPr/>
              <a:t>‹#›</a:t>
            </a:fld>
            <a:endParaRPr lang="ru-RU" altLang="ru-RU"/>
          </a:p>
        </p:txBody>
      </p:sp>
    </p:spTree>
    <p:extLst>
      <p:ext uri="{BB962C8B-B14F-4D97-AF65-F5344CB8AC3E}">
        <p14:creationId xmlns:p14="http://schemas.microsoft.com/office/powerpoint/2010/main" val="20923218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ru-RU"/>
              <a:t>Образец заголовка</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pPr>
              <a:defRPr/>
            </a:pPr>
            <a:fld id="{BB1ADA5C-A68A-43DE-86DB-8F7DA3485A0A}" type="datetimeFigureOut">
              <a:rPr lang="ru-RU" smtClean="0"/>
              <a:pPr>
                <a:defRPr/>
              </a:pPr>
              <a:t>28.04.2023</a:t>
            </a:fld>
            <a:endParaRPr lang="ru-RU"/>
          </a:p>
        </p:txBody>
      </p:sp>
      <p:sp>
        <p:nvSpPr>
          <p:cNvPr id="8" name="Footer Placeholder 7"/>
          <p:cNvSpPr>
            <a:spLocks noGrp="1"/>
          </p:cNvSpPr>
          <p:nvPr>
            <p:ph type="ftr" sz="quarter" idx="11"/>
          </p:nvPr>
        </p:nvSpPr>
        <p:spPr/>
        <p:txBody>
          <a:bodyPr/>
          <a:lstStyle/>
          <a:p>
            <a:pPr>
              <a:defRPr/>
            </a:pPr>
            <a:endParaRPr lang="ru-RU"/>
          </a:p>
        </p:txBody>
      </p:sp>
      <p:sp>
        <p:nvSpPr>
          <p:cNvPr id="9" name="Slide Number Placeholder 8"/>
          <p:cNvSpPr>
            <a:spLocks noGrp="1"/>
          </p:cNvSpPr>
          <p:nvPr>
            <p:ph type="sldNum" sz="quarter" idx="12"/>
          </p:nvPr>
        </p:nvSpPr>
        <p:spPr/>
        <p:txBody>
          <a:bodyPr/>
          <a:lstStyle/>
          <a:p>
            <a:fld id="{BBB006C6-E346-472C-AB00-8E9F3D56E54C}" type="slidenum">
              <a:rPr lang="ru-RU" altLang="ru-RU" smtClean="0"/>
              <a:pPr/>
              <a:t>‹#›</a:t>
            </a:fld>
            <a:endParaRPr lang="ru-RU" altLang="ru-RU"/>
          </a:p>
        </p:txBody>
      </p:sp>
    </p:spTree>
    <p:extLst>
      <p:ext uri="{BB962C8B-B14F-4D97-AF65-F5344CB8AC3E}">
        <p14:creationId xmlns:p14="http://schemas.microsoft.com/office/powerpoint/2010/main" val="34030306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pPr>
              <a:defRPr/>
            </a:pPr>
            <a:fld id="{30D7299E-9840-4F03-BCFC-2154491B2CC3}" type="datetimeFigureOut">
              <a:rPr lang="ru-RU" smtClean="0"/>
              <a:pPr>
                <a:defRPr/>
              </a:pPr>
              <a:t>28.04.2023</a:t>
            </a:fld>
            <a:endParaRPr lang="ru-RU"/>
          </a:p>
        </p:txBody>
      </p:sp>
      <p:sp>
        <p:nvSpPr>
          <p:cNvPr id="4" name="Footer Placeholder 3"/>
          <p:cNvSpPr>
            <a:spLocks noGrp="1"/>
          </p:cNvSpPr>
          <p:nvPr>
            <p:ph type="ftr" sz="quarter" idx="11"/>
          </p:nvPr>
        </p:nvSpPr>
        <p:spPr/>
        <p:txBody>
          <a:bodyPr/>
          <a:lstStyle/>
          <a:p>
            <a:pPr>
              <a:defRPr/>
            </a:pPr>
            <a:endParaRPr lang="ru-RU"/>
          </a:p>
        </p:txBody>
      </p:sp>
      <p:sp>
        <p:nvSpPr>
          <p:cNvPr id="5" name="Slide Number Placeholder 4"/>
          <p:cNvSpPr>
            <a:spLocks noGrp="1"/>
          </p:cNvSpPr>
          <p:nvPr>
            <p:ph type="sldNum" sz="quarter" idx="12"/>
          </p:nvPr>
        </p:nvSpPr>
        <p:spPr/>
        <p:txBody>
          <a:bodyPr/>
          <a:lstStyle/>
          <a:p>
            <a:fld id="{C4DAD2BE-5B83-4FCB-AD90-49CD1996AC3A}" type="slidenum">
              <a:rPr lang="ru-RU" altLang="ru-RU" smtClean="0"/>
              <a:pPr/>
              <a:t>‹#›</a:t>
            </a:fld>
            <a:endParaRPr lang="ru-RU" altLang="ru-RU"/>
          </a:p>
        </p:txBody>
      </p:sp>
    </p:spTree>
    <p:extLst>
      <p:ext uri="{BB962C8B-B14F-4D97-AF65-F5344CB8AC3E}">
        <p14:creationId xmlns:p14="http://schemas.microsoft.com/office/powerpoint/2010/main" val="789554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948AB689-AEEF-4847-AA3C-72E2BB80F2BA}" type="datetimeFigureOut">
              <a:rPr lang="ru-RU" smtClean="0"/>
              <a:pPr>
                <a:defRPr/>
              </a:pPr>
              <a:t>28.04.2023</a:t>
            </a:fld>
            <a:endParaRPr lang="ru-RU"/>
          </a:p>
        </p:txBody>
      </p:sp>
      <p:sp>
        <p:nvSpPr>
          <p:cNvPr id="3" name="Footer Placeholder 2"/>
          <p:cNvSpPr>
            <a:spLocks noGrp="1"/>
          </p:cNvSpPr>
          <p:nvPr>
            <p:ph type="ftr" sz="quarter" idx="11"/>
          </p:nvPr>
        </p:nvSpPr>
        <p:spPr/>
        <p:txBody>
          <a:bodyPr/>
          <a:lstStyle/>
          <a:p>
            <a:pPr>
              <a:defRPr/>
            </a:pPr>
            <a:endParaRPr lang="ru-RU"/>
          </a:p>
        </p:txBody>
      </p:sp>
      <p:sp>
        <p:nvSpPr>
          <p:cNvPr id="4" name="Slide Number Placeholder 3"/>
          <p:cNvSpPr>
            <a:spLocks noGrp="1"/>
          </p:cNvSpPr>
          <p:nvPr>
            <p:ph type="sldNum" sz="quarter" idx="12"/>
          </p:nvPr>
        </p:nvSpPr>
        <p:spPr/>
        <p:txBody>
          <a:bodyPr/>
          <a:lstStyle/>
          <a:p>
            <a:fld id="{293BAE59-3ADD-405D-9130-479FAAF2F4C2}" type="slidenum">
              <a:rPr lang="ru-RU" altLang="ru-RU" smtClean="0"/>
              <a:pPr/>
              <a:t>‹#›</a:t>
            </a:fld>
            <a:endParaRPr lang="ru-RU" altLang="ru-RU"/>
          </a:p>
        </p:txBody>
      </p:sp>
    </p:spTree>
    <p:extLst>
      <p:ext uri="{BB962C8B-B14F-4D97-AF65-F5344CB8AC3E}">
        <p14:creationId xmlns:p14="http://schemas.microsoft.com/office/powerpoint/2010/main" val="14317791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ru-RU"/>
              <a:t>Образец заголовка</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ru-RU"/>
              <a:t>Образец текста</a:t>
            </a:r>
          </a:p>
        </p:txBody>
      </p:sp>
      <p:sp>
        <p:nvSpPr>
          <p:cNvPr id="5" name="Date Placeholder 4"/>
          <p:cNvSpPr>
            <a:spLocks noGrp="1"/>
          </p:cNvSpPr>
          <p:nvPr>
            <p:ph type="dt" sz="half" idx="10"/>
          </p:nvPr>
        </p:nvSpPr>
        <p:spPr/>
        <p:txBody>
          <a:bodyPr/>
          <a:lstStyle/>
          <a:p>
            <a:pPr>
              <a:defRPr/>
            </a:pPr>
            <a:fld id="{46D7D26B-FD4D-463E-AC91-07EB70A534F6}" type="datetimeFigureOut">
              <a:rPr lang="ru-RU" smtClean="0"/>
              <a:pPr>
                <a:defRPr/>
              </a:pPr>
              <a:t>28.04.2023</a:t>
            </a:fld>
            <a:endParaRPr lang="ru-RU"/>
          </a:p>
        </p:txBody>
      </p:sp>
      <p:sp>
        <p:nvSpPr>
          <p:cNvPr id="6" name="Footer Placeholder 5"/>
          <p:cNvSpPr>
            <a:spLocks noGrp="1"/>
          </p:cNvSpPr>
          <p:nvPr>
            <p:ph type="ftr" sz="quarter" idx="11"/>
          </p:nvPr>
        </p:nvSpPr>
        <p:spPr/>
        <p:txBody>
          <a:bodyPr/>
          <a:lstStyle/>
          <a:p>
            <a:pPr>
              <a:defRPr/>
            </a:pPr>
            <a:endParaRPr lang="ru-RU"/>
          </a:p>
        </p:txBody>
      </p:sp>
      <p:sp>
        <p:nvSpPr>
          <p:cNvPr id="7" name="Slide Number Placeholder 6"/>
          <p:cNvSpPr>
            <a:spLocks noGrp="1"/>
          </p:cNvSpPr>
          <p:nvPr>
            <p:ph type="sldNum" sz="quarter" idx="12"/>
          </p:nvPr>
        </p:nvSpPr>
        <p:spPr/>
        <p:txBody>
          <a:bodyPr/>
          <a:lstStyle/>
          <a:p>
            <a:fld id="{BC907963-EFA2-4C27-A91C-1DFFE0449AC7}" type="slidenum">
              <a:rPr lang="ru-RU" altLang="ru-RU" smtClean="0"/>
              <a:pPr/>
              <a:t>‹#›</a:t>
            </a:fld>
            <a:endParaRPr lang="ru-RU" altLang="ru-RU"/>
          </a:p>
        </p:txBody>
      </p:sp>
    </p:spTree>
    <p:extLst>
      <p:ext uri="{BB962C8B-B14F-4D97-AF65-F5344CB8AC3E}">
        <p14:creationId xmlns:p14="http://schemas.microsoft.com/office/powerpoint/2010/main" val="29390289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pPr>
              <a:defRPr/>
            </a:pPr>
            <a:fld id="{D3069BE6-13F4-4616-8D19-26D10C4F81A0}" type="datetimeFigureOut">
              <a:rPr lang="ru-RU" smtClean="0"/>
              <a:pPr>
                <a:defRPr/>
              </a:pPr>
              <a:t>28.04.2023</a:t>
            </a:fld>
            <a:endParaRPr lang="ru-RU"/>
          </a:p>
        </p:txBody>
      </p:sp>
      <p:sp>
        <p:nvSpPr>
          <p:cNvPr id="6" name="Footer Placeholder 5"/>
          <p:cNvSpPr>
            <a:spLocks noGrp="1"/>
          </p:cNvSpPr>
          <p:nvPr>
            <p:ph type="ftr" sz="quarter" idx="11"/>
          </p:nvPr>
        </p:nvSpPr>
        <p:spPr/>
        <p:txBody>
          <a:bodyPr/>
          <a:lstStyle/>
          <a:p>
            <a:pPr>
              <a:defRPr/>
            </a:pPr>
            <a:endParaRPr lang="ru-RU"/>
          </a:p>
        </p:txBody>
      </p:sp>
      <p:sp>
        <p:nvSpPr>
          <p:cNvPr id="7" name="Slide Number Placeholder 6"/>
          <p:cNvSpPr>
            <a:spLocks noGrp="1"/>
          </p:cNvSpPr>
          <p:nvPr>
            <p:ph type="sldNum" sz="quarter" idx="12"/>
          </p:nvPr>
        </p:nvSpPr>
        <p:spPr/>
        <p:txBody>
          <a:bodyPr/>
          <a:lstStyle/>
          <a:p>
            <a:fld id="{82ACE0D9-0426-40D8-9DC1-7A2E085E9712}" type="slidenum">
              <a:rPr lang="ru-RU" altLang="ru-RU" smtClean="0"/>
              <a:pPr/>
              <a:t>‹#›</a:t>
            </a:fld>
            <a:endParaRPr lang="ru-RU" altLang="ru-RU"/>
          </a:p>
        </p:txBody>
      </p:sp>
    </p:spTree>
    <p:extLst>
      <p:ext uri="{BB962C8B-B14F-4D97-AF65-F5344CB8AC3E}">
        <p14:creationId xmlns:p14="http://schemas.microsoft.com/office/powerpoint/2010/main" val="478409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7CD8B5D4-15B6-487C-B387-92C577847C34}" type="datetimeFigureOut">
              <a:rPr lang="ru-RU" smtClean="0"/>
              <a:pPr>
                <a:defRPr/>
              </a:pPr>
              <a:t>28.04.2023</a:t>
            </a:fld>
            <a:endParaRPr lang="ru-RU"/>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ru-RU"/>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E5A47AF5-1B82-4D36-BEC6-4B9787EA17AB}" type="slidenum">
              <a:rPr lang="ru-RU" altLang="ru-RU" smtClean="0"/>
              <a:pPr/>
              <a:t>‹#›</a:t>
            </a:fld>
            <a:endParaRPr lang="ru-RU" altLang="ru-RU"/>
          </a:p>
        </p:txBody>
      </p:sp>
    </p:spTree>
    <p:extLst>
      <p:ext uri="{BB962C8B-B14F-4D97-AF65-F5344CB8AC3E}">
        <p14:creationId xmlns:p14="http://schemas.microsoft.com/office/powerpoint/2010/main" val="4238547448"/>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 id="2147483710" r:id="rId14"/>
    <p:sldLayoutId id="2147483711" r:id="rId15"/>
    <p:sldLayoutId id="2147483712"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Заголовок 2">
            <a:extLst>
              <a:ext uri="{FF2B5EF4-FFF2-40B4-BE49-F238E27FC236}">
                <a16:creationId xmlns:a16="http://schemas.microsoft.com/office/drawing/2014/main" id="{FAEA33B0-7891-4FB2-A7F3-43ABEF36FB8F}"/>
              </a:ext>
            </a:extLst>
          </p:cNvPr>
          <p:cNvSpPr>
            <a:spLocks noGrp="1" noChangeArrowheads="1"/>
          </p:cNvSpPr>
          <p:nvPr>
            <p:ph type="title"/>
          </p:nvPr>
        </p:nvSpPr>
        <p:spPr>
          <a:xfrm>
            <a:off x="3707904" y="0"/>
            <a:ext cx="6804248" cy="338554"/>
          </a:xfrm>
          <a:noFill/>
        </p:spPr>
        <p:txBody>
          <a:bodyPr wrap="square">
            <a:spAutoFit/>
          </a:bodyPr>
          <a:lstStyle/>
          <a:p>
            <a:r>
              <a:rPr lang="ru-RU" altLang="ru-RU" sz="1600" b="1" dirty="0">
                <a:solidFill>
                  <a:schemeClr val="tx1"/>
                </a:solidFill>
                <a:latin typeface="Times New Roman" panose="02020603050405020304" pitchFamily="18" charset="0"/>
                <a:cs typeface="Times New Roman" panose="02020603050405020304" pitchFamily="18" charset="0"/>
              </a:rPr>
              <a:t>Экономика и управление инвестиционными проектами</a:t>
            </a:r>
          </a:p>
        </p:txBody>
      </p:sp>
      <p:sp>
        <p:nvSpPr>
          <p:cNvPr id="27651" name="Прямоугольник 3">
            <a:extLst>
              <a:ext uri="{FF2B5EF4-FFF2-40B4-BE49-F238E27FC236}">
                <a16:creationId xmlns:a16="http://schemas.microsoft.com/office/drawing/2014/main" id="{DDEB5B25-261C-4DBF-A4CE-5F253FC84006}"/>
              </a:ext>
            </a:extLst>
          </p:cNvPr>
          <p:cNvSpPr>
            <a:spLocks noChangeArrowheads="1"/>
          </p:cNvSpPr>
          <p:nvPr/>
        </p:nvSpPr>
        <p:spPr bwMode="auto">
          <a:xfrm>
            <a:off x="899319" y="1484784"/>
            <a:ext cx="6697017" cy="3631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ru-RU" altLang="ru-RU" sz="5400" b="1" dirty="0">
                <a:latin typeface="Times New Roman" panose="02020603050405020304" pitchFamily="18" charset="0"/>
                <a:cs typeface="Times New Roman" panose="02020603050405020304" pitchFamily="18" charset="0"/>
              </a:rPr>
              <a:t>Тема 4.2. </a:t>
            </a:r>
            <a:r>
              <a:rPr lang="en-US" altLang="ru-RU" sz="5400" b="1" dirty="0">
                <a:latin typeface="Times New Roman" panose="02020603050405020304" pitchFamily="18" charset="0"/>
                <a:cs typeface="Times New Roman" panose="02020603050405020304" pitchFamily="18" charset="0"/>
              </a:rPr>
              <a:t> </a:t>
            </a:r>
            <a:r>
              <a:rPr lang="ru-RU" altLang="ru-RU" sz="5400" b="1" dirty="0">
                <a:latin typeface="Times New Roman" panose="02020603050405020304" pitchFamily="18" charset="0"/>
                <a:cs typeface="Times New Roman" panose="02020603050405020304" pitchFamily="18" charset="0"/>
              </a:rPr>
              <a:t> </a:t>
            </a:r>
            <a:r>
              <a:rPr lang="ru-RU" altLang="ru-RU" sz="4400" b="1" dirty="0">
                <a:latin typeface="Times New Roman" panose="02020603050405020304" pitchFamily="18" charset="0"/>
                <a:cs typeface="Times New Roman" panose="02020603050405020304" pitchFamily="18" charset="0"/>
              </a:rPr>
              <a:t>Функции бизнес-плана как инструмента управления проектом. Структура бизнес-плана.</a:t>
            </a:r>
            <a:endParaRPr lang="ru-RU" altLang="ru-RU" sz="4400" dirty="0">
              <a:latin typeface="Arial" panose="020B0604020202020204" pitchFamily="34" charset="0"/>
            </a:endParaRPr>
          </a:p>
        </p:txBody>
      </p:sp>
      <p:sp>
        <p:nvSpPr>
          <p:cNvPr id="2" name="TextBox 1">
            <a:extLst>
              <a:ext uri="{FF2B5EF4-FFF2-40B4-BE49-F238E27FC236}">
                <a16:creationId xmlns:a16="http://schemas.microsoft.com/office/drawing/2014/main" id="{C95B5D05-184D-D602-ED91-FC4040BEC328}"/>
              </a:ext>
            </a:extLst>
          </p:cNvPr>
          <p:cNvSpPr txBox="1"/>
          <p:nvPr/>
        </p:nvSpPr>
        <p:spPr>
          <a:xfrm>
            <a:off x="1115616" y="6262777"/>
            <a:ext cx="5818908" cy="369332"/>
          </a:xfrm>
          <a:prstGeom prst="rect">
            <a:avLst/>
          </a:prstGeom>
          <a:noFill/>
        </p:spPr>
        <p:txBody>
          <a:bodyPr wrap="square">
            <a:spAutoFit/>
          </a:bodyPr>
          <a:lstStyle/>
          <a:p>
            <a:pPr eaLnBrk="1" hangingPunct="1">
              <a:spcBef>
                <a:spcPct val="0"/>
              </a:spcBef>
              <a:buFontTx/>
              <a:buNone/>
            </a:pPr>
            <a:r>
              <a:rPr lang="ru-RU" altLang="ru-RU" sz="1800" b="1" dirty="0" err="1">
                <a:solidFill>
                  <a:srgbClr val="002060"/>
                </a:solidFill>
                <a:latin typeface="Times New Roman" panose="02020603050405020304" pitchFamily="18" charset="0"/>
                <a:cs typeface="Times New Roman" panose="02020603050405020304" pitchFamily="18" charset="0"/>
              </a:rPr>
              <a:t>Малеваная</a:t>
            </a:r>
            <a:r>
              <a:rPr lang="ru-RU" altLang="ru-RU" sz="1800" b="1" dirty="0">
                <a:solidFill>
                  <a:srgbClr val="002060"/>
                </a:solidFill>
                <a:latin typeface="Times New Roman" panose="02020603050405020304" pitchFamily="18" charset="0"/>
                <a:cs typeface="Times New Roman" panose="02020603050405020304" pitchFamily="18" charset="0"/>
              </a:rPr>
              <a:t> М. В. , </a:t>
            </a:r>
            <a:r>
              <a:rPr lang="ru-RU" altLang="ru-RU" sz="1800" b="1" dirty="0" err="1">
                <a:solidFill>
                  <a:srgbClr val="002060"/>
                </a:solidFill>
                <a:latin typeface="Times New Roman" panose="02020603050405020304" pitchFamily="18" charset="0"/>
                <a:cs typeface="Times New Roman" panose="02020603050405020304" pitchFamily="18" charset="0"/>
              </a:rPr>
              <a:t>к.э.н</a:t>
            </a:r>
            <a:r>
              <a:rPr lang="ru-RU" altLang="ru-RU" sz="1800" b="1" dirty="0">
                <a:solidFill>
                  <a:srgbClr val="002060"/>
                </a:solidFill>
                <a:latin typeface="Times New Roman" panose="02020603050405020304" pitchFamily="18" charset="0"/>
                <a:cs typeface="Times New Roman" panose="02020603050405020304" pitchFamily="18" charset="0"/>
              </a:rPr>
              <a:t>, доцент кафедры </a:t>
            </a:r>
            <a:r>
              <a:rPr lang="ru-RU" altLang="ru-RU" sz="1800" b="1" dirty="0" err="1">
                <a:solidFill>
                  <a:srgbClr val="002060"/>
                </a:solidFill>
                <a:latin typeface="Times New Roman" panose="02020603050405020304" pitchFamily="18" charset="0"/>
                <a:cs typeface="Times New Roman" panose="02020603050405020304" pitchFamily="18" charset="0"/>
              </a:rPr>
              <a:t>ЭТиАУ</a:t>
            </a:r>
            <a:endParaRPr lang="ru-RU" altLang="ru-RU" sz="1800" b="1" dirty="0">
              <a:solidFill>
                <a:srgbClr val="002060"/>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Заголовок 1">
            <a:extLst>
              <a:ext uri="{FF2B5EF4-FFF2-40B4-BE49-F238E27FC236}">
                <a16:creationId xmlns:a16="http://schemas.microsoft.com/office/drawing/2014/main" id="{7D8D3D62-7C60-41F2-8F1A-8F9D1C7E18E7}"/>
              </a:ext>
            </a:extLst>
          </p:cNvPr>
          <p:cNvSpPr>
            <a:spLocks noGrp="1"/>
          </p:cNvSpPr>
          <p:nvPr>
            <p:ph type="title"/>
          </p:nvPr>
        </p:nvSpPr>
        <p:spPr>
          <a:xfrm>
            <a:off x="107504" y="267494"/>
            <a:ext cx="8229600" cy="6323012"/>
          </a:xfrm>
        </p:spPr>
        <p:txBody>
          <a:bodyPr/>
          <a:lstStyle/>
          <a:p>
            <a:pPr algn="ctr"/>
            <a:r>
              <a:rPr lang="ru-RU" altLang="ru-RU" sz="3600" b="1" dirty="0">
                <a:solidFill>
                  <a:schemeClr val="tx1"/>
                </a:solidFill>
                <a:latin typeface="Times New Roman" panose="02020603050405020304" pitchFamily="18" charset="0"/>
                <a:cs typeface="Times New Roman" panose="02020603050405020304" pitchFamily="18" charset="0"/>
              </a:rPr>
              <a:t>2. Резюме</a:t>
            </a:r>
            <a:br>
              <a:rPr lang="ru-RU" altLang="ru-RU" sz="3600" b="1" dirty="0">
                <a:solidFill>
                  <a:schemeClr val="tx1"/>
                </a:solidFill>
                <a:latin typeface="Times New Roman" panose="02020603050405020304" pitchFamily="18" charset="0"/>
                <a:cs typeface="Times New Roman" panose="02020603050405020304" pitchFamily="18" charset="0"/>
              </a:rPr>
            </a:br>
            <a:r>
              <a:rPr lang="ru-RU" altLang="ru-RU" sz="3600" u="sng" dirty="0">
                <a:solidFill>
                  <a:schemeClr val="tx1"/>
                </a:solidFill>
                <a:latin typeface="Times New Roman" panose="02020603050405020304" pitchFamily="18" charset="0"/>
                <a:cs typeface="Times New Roman" panose="02020603050405020304" pitchFamily="18" charset="0"/>
              </a:rPr>
              <a:t>Содержание раздела.</a:t>
            </a:r>
            <a:r>
              <a:rPr lang="ru-RU" altLang="ru-RU" sz="3600" dirty="0">
                <a:solidFill>
                  <a:schemeClr val="tx1"/>
                </a:solidFill>
                <a:latin typeface="Times New Roman" panose="02020603050405020304" pitchFamily="18" charset="0"/>
                <a:cs typeface="Times New Roman" panose="02020603050405020304" pitchFamily="18" charset="0"/>
              </a:rPr>
              <a:t> Основные положения предполагаемого проекта. Цель предполагаемого проекта. Новизна предполагаемой продукции. Сведения об объекте продаж, выручке, затратах, прибыли, сроках возврата кредитов.</a:t>
            </a:r>
            <a:br>
              <a:rPr lang="ru-RU" altLang="ru-RU" sz="3600" dirty="0">
                <a:solidFill>
                  <a:schemeClr val="tx1"/>
                </a:solidFill>
                <a:latin typeface="Times New Roman" panose="02020603050405020304" pitchFamily="18" charset="0"/>
                <a:cs typeface="Times New Roman" panose="02020603050405020304" pitchFamily="18" charset="0"/>
              </a:rPr>
            </a:br>
            <a:br>
              <a:rPr lang="ru-RU" altLang="ru-RU" sz="3600" dirty="0">
                <a:solidFill>
                  <a:schemeClr val="tx1"/>
                </a:solidFill>
                <a:latin typeface="Times New Roman" panose="02020603050405020304" pitchFamily="18" charset="0"/>
                <a:cs typeface="Times New Roman" panose="02020603050405020304" pitchFamily="18" charset="0"/>
              </a:rPr>
            </a:br>
            <a:r>
              <a:rPr lang="ru-RU" altLang="ru-RU" sz="3600" u="sng" dirty="0">
                <a:solidFill>
                  <a:schemeClr val="tx1"/>
                </a:solidFill>
                <a:latin typeface="Times New Roman" panose="02020603050405020304" pitchFamily="18" charset="0"/>
                <a:cs typeface="Times New Roman" panose="02020603050405020304" pitchFamily="18" charset="0"/>
              </a:rPr>
              <a:t>Задачи анализа и оценка бизнеса.</a:t>
            </a:r>
            <a:r>
              <a:rPr lang="ru-RU" altLang="ru-RU" sz="3600" dirty="0">
                <a:solidFill>
                  <a:schemeClr val="tx1"/>
                </a:solidFill>
                <a:latin typeface="Times New Roman" panose="02020603050405020304" pitchFamily="18" charset="0"/>
                <a:cs typeface="Times New Roman" panose="02020603050405020304" pitchFamily="18" charset="0"/>
              </a:rPr>
              <a:t> Анализ и оценка продаж. Анализ затрат. Оценка риска. Оценка прибыли.</a:t>
            </a:r>
            <a:endParaRPr lang="ru-RU" altLang="ru-RU" sz="3600" dirty="0">
              <a:solidFill>
                <a:schemeClr val="tx1"/>
              </a:solidFill>
            </a:endParaRPr>
          </a:p>
        </p:txBody>
      </p:sp>
      <p:sp>
        <p:nvSpPr>
          <p:cNvPr id="2" name="Заголовок 2">
            <a:extLst>
              <a:ext uri="{FF2B5EF4-FFF2-40B4-BE49-F238E27FC236}">
                <a16:creationId xmlns:a16="http://schemas.microsoft.com/office/drawing/2014/main" id="{ADCE9E4C-AA10-0660-29C9-3D5BDF4D894E}"/>
              </a:ext>
            </a:extLst>
          </p:cNvPr>
          <p:cNvSpPr txBox="1">
            <a:spLocks noChangeArrowheads="1"/>
          </p:cNvSpPr>
          <p:nvPr/>
        </p:nvSpPr>
        <p:spPr>
          <a:xfrm>
            <a:off x="3707904" y="0"/>
            <a:ext cx="6804248" cy="338554"/>
          </a:xfrm>
          <a:prstGeom prst="rect">
            <a:avLst/>
          </a:prstGeom>
          <a:noFill/>
        </p:spPr>
        <p:txBody>
          <a:bodyPr vert="horz" wrap="square" lIns="91440" tIns="45720" rIns="91440" bIns="45720" rtlCol="0" anchor="t">
            <a:sp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ru-RU" altLang="ru-RU" sz="1600" b="1">
                <a:solidFill>
                  <a:schemeClr val="tx1"/>
                </a:solidFill>
                <a:latin typeface="Times New Roman" panose="02020603050405020304" pitchFamily="18" charset="0"/>
                <a:cs typeface="Times New Roman" panose="02020603050405020304" pitchFamily="18" charset="0"/>
              </a:rPr>
              <a:t>Экономика и управление инвестиционными проектами</a:t>
            </a:r>
            <a:endParaRPr lang="ru-RU" altLang="ru-RU" sz="1600" b="1" dirty="0">
              <a:solidFill>
                <a:schemeClr val="tx1"/>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Заголовок 1">
            <a:extLst>
              <a:ext uri="{FF2B5EF4-FFF2-40B4-BE49-F238E27FC236}">
                <a16:creationId xmlns:a16="http://schemas.microsoft.com/office/drawing/2014/main" id="{9D5FDADD-6498-4ABE-A138-0B1121F0AC14}"/>
              </a:ext>
            </a:extLst>
          </p:cNvPr>
          <p:cNvSpPr>
            <a:spLocks noGrp="1"/>
          </p:cNvSpPr>
          <p:nvPr>
            <p:ph type="title"/>
          </p:nvPr>
        </p:nvSpPr>
        <p:spPr>
          <a:xfrm>
            <a:off x="179512" y="476672"/>
            <a:ext cx="7776864" cy="6048672"/>
          </a:xfrm>
        </p:spPr>
        <p:txBody>
          <a:bodyPr>
            <a:normAutofit/>
          </a:bodyPr>
          <a:lstStyle/>
          <a:p>
            <a:pPr algn="ctr"/>
            <a:r>
              <a:rPr lang="ru-RU" altLang="ru-RU" sz="3200" b="1" dirty="0">
                <a:solidFill>
                  <a:schemeClr val="tx1"/>
                </a:solidFill>
                <a:latin typeface="Times New Roman" panose="02020603050405020304" pitchFamily="18" charset="0"/>
                <a:cs typeface="Times New Roman" panose="02020603050405020304" pitchFamily="18" charset="0"/>
              </a:rPr>
              <a:t>3. Товар (услуга)</a:t>
            </a:r>
            <a:br>
              <a:rPr lang="ru-RU" altLang="ru-RU" sz="3200" b="1" dirty="0">
                <a:solidFill>
                  <a:schemeClr val="tx1"/>
                </a:solidFill>
                <a:latin typeface="Times New Roman" panose="02020603050405020304" pitchFamily="18" charset="0"/>
                <a:cs typeface="Times New Roman" panose="02020603050405020304" pitchFamily="18" charset="0"/>
              </a:rPr>
            </a:br>
            <a:r>
              <a:rPr lang="ru-RU" altLang="ru-RU" sz="3200" u="sng" dirty="0">
                <a:solidFill>
                  <a:schemeClr val="tx1"/>
                </a:solidFill>
                <a:latin typeface="Times New Roman" panose="02020603050405020304" pitchFamily="18" charset="0"/>
                <a:cs typeface="Times New Roman" panose="02020603050405020304" pitchFamily="18" charset="0"/>
              </a:rPr>
              <a:t>Содержание раздела.</a:t>
            </a:r>
            <a:r>
              <a:rPr lang="ru-RU" altLang="ru-RU" sz="3200" dirty="0">
                <a:solidFill>
                  <a:schemeClr val="tx1"/>
                </a:solidFill>
                <a:latin typeface="Times New Roman" panose="02020603050405020304" pitchFamily="18" charset="0"/>
                <a:cs typeface="Times New Roman" panose="02020603050405020304" pitchFamily="18" charset="0"/>
              </a:rPr>
              <a:t> Описание продукта (услуги): потребительские свойства товара, отличие от товара конкурентов, степень защищенности патентами, прогноз цены и затрат на производство, организацию сервиса.</a:t>
            </a:r>
            <a:br>
              <a:rPr lang="ru-RU" altLang="ru-RU" sz="3200" dirty="0">
                <a:solidFill>
                  <a:schemeClr val="tx1"/>
                </a:solidFill>
                <a:latin typeface="Times New Roman" panose="02020603050405020304" pitchFamily="18" charset="0"/>
                <a:cs typeface="Times New Roman" panose="02020603050405020304" pitchFamily="18" charset="0"/>
              </a:rPr>
            </a:br>
            <a:br>
              <a:rPr lang="ru-RU" altLang="ru-RU" sz="3200" u="sng" dirty="0">
                <a:solidFill>
                  <a:schemeClr val="tx1"/>
                </a:solidFill>
                <a:latin typeface="Times New Roman" panose="02020603050405020304" pitchFamily="18" charset="0"/>
                <a:cs typeface="Times New Roman" panose="02020603050405020304" pitchFamily="18" charset="0"/>
              </a:rPr>
            </a:br>
            <a:r>
              <a:rPr lang="ru-RU" altLang="ru-RU" sz="3200" u="sng" dirty="0">
                <a:solidFill>
                  <a:schemeClr val="tx1"/>
                </a:solidFill>
                <a:latin typeface="Times New Roman" panose="02020603050405020304" pitchFamily="18" charset="0"/>
                <a:cs typeface="Times New Roman" panose="02020603050405020304" pitchFamily="18" charset="0"/>
              </a:rPr>
              <a:t>Задачи анализа и оценка бизнеса. </a:t>
            </a:r>
            <a:r>
              <a:rPr lang="ru-RU" altLang="ru-RU" sz="3200" dirty="0">
                <a:solidFill>
                  <a:schemeClr val="tx1"/>
                </a:solidFill>
                <a:latin typeface="Times New Roman" panose="02020603050405020304" pitchFamily="18" charset="0"/>
                <a:cs typeface="Times New Roman" panose="02020603050405020304" pitchFamily="18" charset="0"/>
              </a:rPr>
              <a:t>Оценка потребительских свойств товара. Анализ товара конкурентов. Анализ цен и затрат на производство продукции.</a:t>
            </a:r>
            <a:r>
              <a:rPr lang="ru-RU" altLang="ru-RU" sz="3200" u="sng" dirty="0">
                <a:solidFill>
                  <a:schemeClr val="tx1"/>
                </a:solidFill>
                <a:latin typeface="Times New Roman" panose="02020603050405020304" pitchFamily="18" charset="0"/>
                <a:cs typeface="Times New Roman" panose="02020603050405020304" pitchFamily="18" charset="0"/>
              </a:rPr>
              <a:t> </a:t>
            </a:r>
            <a:endParaRPr lang="ru-RU" altLang="ru-RU" sz="3200" b="1" dirty="0">
              <a:solidFill>
                <a:schemeClr val="tx1"/>
              </a:solidFill>
              <a:latin typeface="Times New Roman" panose="02020603050405020304" pitchFamily="18" charset="0"/>
              <a:cs typeface="Times New Roman" panose="02020603050405020304" pitchFamily="18" charset="0"/>
            </a:endParaRPr>
          </a:p>
        </p:txBody>
      </p:sp>
      <p:sp>
        <p:nvSpPr>
          <p:cNvPr id="2" name="Заголовок 2">
            <a:extLst>
              <a:ext uri="{FF2B5EF4-FFF2-40B4-BE49-F238E27FC236}">
                <a16:creationId xmlns:a16="http://schemas.microsoft.com/office/drawing/2014/main" id="{8C553E8F-38A8-7A22-01EA-93BA3952AC62}"/>
              </a:ext>
            </a:extLst>
          </p:cNvPr>
          <p:cNvSpPr txBox="1">
            <a:spLocks noChangeArrowheads="1"/>
          </p:cNvSpPr>
          <p:nvPr/>
        </p:nvSpPr>
        <p:spPr>
          <a:xfrm>
            <a:off x="3707904" y="0"/>
            <a:ext cx="6804248" cy="338554"/>
          </a:xfrm>
          <a:prstGeom prst="rect">
            <a:avLst/>
          </a:prstGeom>
          <a:noFill/>
        </p:spPr>
        <p:txBody>
          <a:bodyPr vert="horz" wrap="square" lIns="91440" tIns="45720" rIns="91440" bIns="45720" rtlCol="0" anchor="t">
            <a:sp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ru-RU" altLang="ru-RU" sz="1600" b="1">
                <a:solidFill>
                  <a:schemeClr val="tx1"/>
                </a:solidFill>
                <a:latin typeface="Times New Roman" panose="02020603050405020304" pitchFamily="18" charset="0"/>
                <a:cs typeface="Times New Roman" panose="02020603050405020304" pitchFamily="18" charset="0"/>
              </a:rPr>
              <a:t>Экономика и управление инвестиционными проектами</a:t>
            </a:r>
            <a:endParaRPr lang="ru-RU" altLang="ru-RU" sz="1600" b="1" dirty="0">
              <a:solidFill>
                <a:schemeClr val="tx1"/>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Заголовок 1">
            <a:extLst>
              <a:ext uri="{FF2B5EF4-FFF2-40B4-BE49-F238E27FC236}">
                <a16:creationId xmlns:a16="http://schemas.microsoft.com/office/drawing/2014/main" id="{52DD787D-444E-4B4B-9ABA-0C6106EF1B21}"/>
              </a:ext>
            </a:extLst>
          </p:cNvPr>
          <p:cNvSpPr>
            <a:spLocks noGrp="1"/>
          </p:cNvSpPr>
          <p:nvPr>
            <p:ph type="title"/>
          </p:nvPr>
        </p:nvSpPr>
        <p:spPr>
          <a:xfrm>
            <a:off x="251520" y="656692"/>
            <a:ext cx="6912768" cy="5508612"/>
          </a:xfrm>
        </p:spPr>
        <p:txBody>
          <a:bodyPr/>
          <a:lstStyle/>
          <a:p>
            <a:pPr algn="ctr"/>
            <a:r>
              <a:rPr lang="ru-RU" altLang="ru-RU" sz="3200" b="1" dirty="0">
                <a:solidFill>
                  <a:schemeClr val="tx1"/>
                </a:solidFill>
                <a:latin typeface="Times New Roman" panose="02020603050405020304" pitchFamily="18" charset="0"/>
                <a:cs typeface="Times New Roman" panose="02020603050405020304" pitchFamily="18" charset="0"/>
              </a:rPr>
              <a:t>4. Рынок сбыта</a:t>
            </a:r>
            <a:br>
              <a:rPr lang="ru-RU" altLang="ru-RU" sz="3200" b="1" dirty="0">
                <a:solidFill>
                  <a:schemeClr val="tx1"/>
                </a:solidFill>
                <a:latin typeface="Times New Roman" panose="02020603050405020304" pitchFamily="18" charset="0"/>
                <a:cs typeface="Times New Roman" panose="02020603050405020304" pitchFamily="18" charset="0"/>
              </a:rPr>
            </a:br>
            <a:r>
              <a:rPr lang="ru-RU" altLang="ru-RU" sz="3200" u="sng" dirty="0">
                <a:solidFill>
                  <a:schemeClr val="tx1"/>
                </a:solidFill>
                <a:latin typeface="Times New Roman" panose="02020603050405020304" pitchFamily="18" charset="0"/>
                <a:cs typeface="Times New Roman" panose="02020603050405020304" pitchFamily="18" charset="0"/>
              </a:rPr>
              <a:t>Содержание раздела.</a:t>
            </a:r>
            <a:r>
              <a:rPr lang="ru-RU" altLang="ru-RU" sz="3200" dirty="0">
                <a:solidFill>
                  <a:schemeClr val="tx1"/>
                </a:solidFill>
                <a:latin typeface="Times New Roman" panose="02020603050405020304" pitchFamily="18" charset="0"/>
                <a:cs typeface="Times New Roman" panose="02020603050405020304" pitchFamily="18" charset="0"/>
              </a:rPr>
              <a:t> Положение дел в отрасли. Потенциальные потребители. Рыночная конъюнктура.</a:t>
            </a:r>
            <a:br>
              <a:rPr lang="ru-RU" altLang="ru-RU" sz="3200" dirty="0">
                <a:solidFill>
                  <a:schemeClr val="tx1"/>
                </a:solidFill>
                <a:latin typeface="Times New Roman" panose="02020603050405020304" pitchFamily="18" charset="0"/>
                <a:cs typeface="Times New Roman" panose="02020603050405020304" pitchFamily="18" charset="0"/>
              </a:rPr>
            </a:br>
            <a:br>
              <a:rPr lang="ru-RU" altLang="ru-RU" sz="3200" dirty="0">
                <a:solidFill>
                  <a:schemeClr val="tx1"/>
                </a:solidFill>
                <a:latin typeface="Times New Roman" panose="02020603050405020304" pitchFamily="18" charset="0"/>
                <a:cs typeface="Times New Roman" panose="02020603050405020304" pitchFamily="18" charset="0"/>
              </a:rPr>
            </a:br>
            <a:r>
              <a:rPr lang="ru-RU" altLang="ru-RU" sz="3200" u="sng" dirty="0">
                <a:solidFill>
                  <a:schemeClr val="tx1"/>
                </a:solidFill>
                <a:latin typeface="Times New Roman" panose="02020603050405020304" pitchFamily="18" charset="0"/>
                <a:cs typeface="Times New Roman" panose="02020603050405020304" pitchFamily="18" charset="0"/>
              </a:rPr>
              <a:t>Задачи анализа и оценка бизнеса.</a:t>
            </a:r>
            <a:r>
              <a:rPr lang="ru-RU" altLang="ru-RU" sz="3200" dirty="0">
                <a:solidFill>
                  <a:schemeClr val="tx1"/>
                </a:solidFill>
                <a:latin typeface="Times New Roman" panose="02020603050405020304" pitchFamily="18" charset="0"/>
                <a:cs typeface="Times New Roman" panose="02020603050405020304" pitchFamily="18" charset="0"/>
              </a:rPr>
              <a:t> Оценка положения дел в отрасли. Анализ темпов прироста по отрасли. Анализ потенциальных потребителей. Анализ рыночной конъюнктуры.</a:t>
            </a:r>
            <a:br>
              <a:rPr lang="ru-RU" altLang="ru-RU" sz="3200" dirty="0">
                <a:solidFill>
                  <a:schemeClr val="tx1"/>
                </a:solidFill>
                <a:latin typeface="Times New Roman" panose="02020603050405020304" pitchFamily="18" charset="0"/>
                <a:cs typeface="Times New Roman" panose="02020603050405020304" pitchFamily="18" charset="0"/>
              </a:rPr>
            </a:br>
            <a:endParaRPr lang="ru-RU" altLang="ru-RU" sz="3200" b="1" dirty="0">
              <a:solidFill>
                <a:schemeClr val="tx1"/>
              </a:solidFill>
              <a:latin typeface="Times New Roman" panose="02020603050405020304" pitchFamily="18" charset="0"/>
              <a:cs typeface="Times New Roman" panose="02020603050405020304" pitchFamily="18" charset="0"/>
            </a:endParaRPr>
          </a:p>
        </p:txBody>
      </p:sp>
      <p:sp>
        <p:nvSpPr>
          <p:cNvPr id="2" name="Заголовок 2">
            <a:extLst>
              <a:ext uri="{FF2B5EF4-FFF2-40B4-BE49-F238E27FC236}">
                <a16:creationId xmlns:a16="http://schemas.microsoft.com/office/drawing/2014/main" id="{835309A6-85CF-12AF-8DE1-5030FBF98074}"/>
              </a:ext>
            </a:extLst>
          </p:cNvPr>
          <p:cNvSpPr txBox="1">
            <a:spLocks noChangeArrowheads="1"/>
          </p:cNvSpPr>
          <p:nvPr/>
        </p:nvSpPr>
        <p:spPr>
          <a:xfrm>
            <a:off x="3707904" y="0"/>
            <a:ext cx="6804248" cy="338554"/>
          </a:xfrm>
          <a:prstGeom prst="rect">
            <a:avLst/>
          </a:prstGeom>
          <a:noFill/>
        </p:spPr>
        <p:txBody>
          <a:bodyPr vert="horz" wrap="square" lIns="91440" tIns="45720" rIns="91440" bIns="45720" rtlCol="0" anchor="t">
            <a:sp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ru-RU" altLang="ru-RU" sz="1600" b="1">
                <a:solidFill>
                  <a:schemeClr val="tx1"/>
                </a:solidFill>
                <a:latin typeface="Times New Roman" panose="02020603050405020304" pitchFamily="18" charset="0"/>
                <a:cs typeface="Times New Roman" panose="02020603050405020304" pitchFamily="18" charset="0"/>
              </a:rPr>
              <a:t>Экономика и управление инвестиционными проектами</a:t>
            </a:r>
            <a:endParaRPr lang="ru-RU" altLang="ru-RU" sz="1600" b="1" dirty="0">
              <a:solidFill>
                <a:schemeClr val="tx1"/>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Заголовок 1">
            <a:extLst>
              <a:ext uri="{FF2B5EF4-FFF2-40B4-BE49-F238E27FC236}">
                <a16:creationId xmlns:a16="http://schemas.microsoft.com/office/drawing/2014/main" id="{432058A3-F645-4619-931F-BA601C16962E}"/>
              </a:ext>
            </a:extLst>
          </p:cNvPr>
          <p:cNvSpPr>
            <a:spLocks noGrp="1"/>
          </p:cNvSpPr>
          <p:nvPr>
            <p:ph type="title"/>
          </p:nvPr>
        </p:nvSpPr>
        <p:spPr>
          <a:xfrm>
            <a:off x="179512" y="764704"/>
            <a:ext cx="7704856" cy="5760640"/>
          </a:xfrm>
        </p:spPr>
        <p:txBody>
          <a:bodyPr>
            <a:normAutofit fontScale="90000"/>
          </a:bodyPr>
          <a:lstStyle/>
          <a:p>
            <a:pPr algn="ctr"/>
            <a:r>
              <a:rPr lang="ru-RU" altLang="ru-RU" sz="3200" b="1" dirty="0">
                <a:solidFill>
                  <a:schemeClr val="tx1"/>
                </a:solidFill>
                <a:latin typeface="Times New Roman" panose="02020603050405020304" pitchFamily="18" charset="0"/>
                <a:cs typeface="Times New Roman" panose="02020603050405020304" pitchFamily="18" charset="0"/>
              </a:rPr>
              <a:t>5. Конкуренция</a:t>
            </a:r>
            <a:br>
              <a:rPr lang="ru-RU" altLang="ru-RU" sz="3200" b="1" dirty="0">
                <a:solidFill>
                  <a:schemeClr val="tx1"/>
                </a:solidFill>
                <a:latin typeface="Times New Roman" panose="02020603050405020304" pitchFamily="18" charset="0"/>
                <a:cs typeface="Times New Roman" panose="02020603050405020304" pitchFamily="18" charset="0"/>
              </a:rPr>
            </a:br>
            <a:r>
              <a:rPr lang="ru-RU" altLang="ru-RU" sz="3200" u="sng" dirty="0">
                <a:solidFill>
                  <a:schemeClr val="tx1"/>
                </a:solidFill>
                <a:latin typeface="Times New Roman" panose="02020603050405020304" pitchFamily="18" charset="0"/>
                <a:cs typeface="Times New Roman" panose="02020603050405020304" pitchFamily="18" charset="0"/>
              </a:rPr>
              <a:t>Содержание раздела.</a:t>
            </a:r>
            <a:r>
              <a:rPr lang="ru-RU" altLang="ru-RU" sz="3200" dirty="0">
                <a:solidFill>
                  <a:schemeClr val="tx1"/>
                </a:solidFill>
                <a:latin typeface="Times New Roman" panose="02020603050405020304" pitchFamily="18" charset="0"/>
                <a:cs typeface="Times New Roman" panose="02020603050405020304" pitchFamily="18" charset="0"/>
              </a:rPr>
              <a:t> Потенциальные конкуренты: оценка объема их продаж, доходов, перспектив внедрения, моделей, основных характеристик уровня качества и дизайна их продукции, ценовой политики.</a:t>
            </a:r>
            <a:br>
              <a:rPr lang="ru-RU" altLang="ru-RU" sz="3200" dirty="0">
                <a:solidFill>
                  <a:schemeClr val="tx1"/>
                </a:solidFill>
                <a:latin typeface="Times New Roman" panose="02020603050405020304" pitchFamily="18" charset="0"/>
                <a:cs typeface="Times New Roman" panose="02020603050405020304" pitchFamily="18" charset="0"/>
              </a:rPr>
            </a:br>
            <a:br>
              <a:rPr lang="ru-RU" altLang="ru-RU" sz="3200" dirty="0">
                <a:solidFill>
                  <a:schemeClr val="tx1"/>
                </a:solidFill>
                <a:latin typeface="Times New Roman" panose="02020603050405020304" pitchFamily="18" charset="0"/>
                <a:cs typeface="Times New Roman" panose="02020603050405020304" pitchFamily="18" charset="0"/>
              </a:rPr>
            </a:br>
            <a:r>
              <a:rPr lang="ru-RU" altLang="ru-RU" sz="3200" u="sng" dirty="0">
                <a:solidFill>
                  <a:schemeClr val="tx1"/>
                </a:solidFill>
                <a:latin typeface="Times New Roman" panose="02020603050405020304" pitchFamily="18" charset="0"/>
                <a:cs typeface="Times New Roman" panose="02020603050405020304" pitchFamily="18" charset="0"/>
              </a:rPr>
              <a:t>Задачи анализа и оценка бизнеса.</a:t>
            </a:r>
            <a:r>
              <a:rPr lang="ru-RU" altLang="ru-RU" sz="3200" dirty="0">
                <a:solidFill>
                  <a:schemeClr val="tx1"/>
                </a:solidFill>
                <a:latin typeface="Times New Roman" panose="02020603050405020304" pitchFamily="18" charset="0"/>
                <a:cs typeface="Times New Roman" panose="02020603050405020304" pitchFamily="18" charset="0"/>
              </a:rPr>
              <a:t> Сравнительный анализ (отдельных групп показателей деятельности конкурентов). Анализ целей, стратегий конкурентов. Анализ сильных и слабых сторон деятельности конкурентов.</a:t>
            </a:r>
            <a:endParaRPr lang="ru-RU" altLang="ru-RU" sz="3200" b="1" dirty="0">
              <a:solidFill>
                <a:schemeClr val="tx1"/>
              </a:solidFill>
              <a:latin typeface="Times New Roman" panose="02020603050405020304" pitchFamily="18" charset="0"/>
              <a:cs typeface="Times New Roman" panose="02020603050405020304" pitchFamily="18" charset="0"/>
            </a:endParaRPr>
          </a:p>
        </p:txBody>
      </p:sp>
      <p:sp>
        <p:nvSpPr>
          <p:cNvPr id="2" name="Заголовок 2">
            <a:extLst>
              <a:ext uri="{FF2B5EF4-FFF2-40B4-BE49-F238E27FC236}">
                <a16:creationId xmlns:a16="http://schemas.microsoft.com/office/drawing/2014/main" id="{534D79EA-1F39-C9F3-23B5-C00014B1A5E6}"/>
              </a:ext>
            </a:extLst>
          </p:cNvPr>
          <p:cNvSpPr txBox="1">
            <a:spLocks noChangeArrowheads="1"/>
          </p:cNvSpPr>
          <p:nvPr/>
        </p:nvSpPr>
        <p:spPr>
          <a:xfrm>
            <a:off x="3707904" y="0"/>
            <a:ext cx="6804248" cy="338554"/>
          </a:xfrm>
          <a:prstGeom prst="rect">
            <a:avLst/>
          </a:prstGeom>
          <a:noFill/>
        </p:spPr>
        <p:txBody>
          <a:bodyPr vert="horz" wrap="square" lIns="91440" tIns="45720" rIns="91440" bIns="45720" rtlCol="0" anchor="t">
            <a:sp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ru-RU" altLang="ru-RU" sz="1600" b="1">
                <a:solidFill>
                  <a:schemeClr val="tx1"/>
                </a:solidFill>
                <a:latin typeface="Times New Roman" panose="02020603050405020304" pitchFamily="18" charset="0"/>
                <a:cs typeface="Times New Roman" panose="02020603050405020304" pitchFamily="18" charset="0"/>
              </a:rPr>
              <a:t>Экономика и управление инвестиционными проектами</a:t>
            </a:r>
            <a:endParaRPr lang="ru-RU" altLang="ru-RU" sz="1600" b="1" dirty="0">
              <a:solidFill>
                <a:schemeClr val="tx1"/>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Заголовок 1">
            <a:extLst>
              <a:ext uri="{FF2B5EF4-FFF2-40B4-BE49-F238E27FC236}">
                <a16:creationId xmlns:a16="http://schemas.microsoft.com/office/drawing/2014/main" id="{B399A93E-626B-4A57-B2CA-5BA84D4A8677}"/>
              </a:ext>
            </a:extLst>
          </p:cNvPr>
          <p:cNvSpPr>
            <a:spLocks noGrp="1"/>
          </p:cNvSpPr>
          <p:nvPr>
            <p:ph type="title"/>
          </p:nvPr>
        </p:nvSpPr>
        <p:spPr>
          <a:xfrm>
            <a:off x="169168" y="692696"/>
            <a:ext cx="7355160" cy="5832648"/>
          </a:xfrm>
        </p:spPr>
        <p:txBody>
          <a:bodyPr>
            <a:normAutofit fontScale="90000"/>
          </a:bodyPr>
          <a:lstStyle/>
          <a:p>
            <a:pPr algn="ctr"/>
            <a:r>
              <a:rPr lang="ru-RU" altLang="ru-RU" sz="3200" b="1" dirty="0">
                <a:solidFill>
                  <a:schemeClr val="tx1"/>
                </a:solidFill>
                <a:latin typeface="Times New Roman" panose="02020603050405020304" pitchFamily="18" charset="0"/>
                <a:cs typeface="Times New Roman" panose="02020603050405020304" pitchFamily="18" charset="0"/>
              </a:rPr>
              <a:t>6. План маркетинга</a:t>
            </a:r>
            <a:br>
              <a:rPr lang="ru-RU" altLang="ru-RU" sz="3200" b="1" dirty="0">
                <a:solidFill>
                  <a:schemeClr val="tx1"/>
                </a:solidFill>
                <a:latin typeface="Times New Roman" panose="02020603050405020304" pitchFamily="18" charset="0"/>
                <a:cs typeface="Times New Roman" panose="02020603050405020304" pitchFamily="18" charset="0"/>
              </a:rPr>
            </a:br>
            <a:r>
              <a:rPr lang="ru-RU" altLang="ru-RU" sz="3200" u="sng" dirty="0">
                <a:solidFill>
                  <a:schemeClr val="tx1"/>
                </a:solidFill>
                <a:latin typeface="Times New Roman" panose="02020603050405020304" pitchFamily="18" charset="0"/>
                <a:cs typeface="Times New Roman" panose="02020603050405020304" pitchFamily="18" charset="0"/>
              </a:rPr>
              <a:t>Содержание раздела.</a:t>
            </a:r>
            <a:r>
              <a:rPr lang="ru-RU" altLang="ru-RU" sz="3200" dirty="0">
                <a:solidFill>
                  <a:schemeClr val="tx1"/>
                </a:solidFill>
                <a:latin typeface="Times New Roman" panose="02020603050405020304" pitchFamily="18" charset="0"/>
                <a:cs typeface="Times New Roman" panose="02020603050405020304" pitchFamily="18" charset="0"/>
              </a:rPr>
              <a:t> Цены. Каналы сбыта. Реклама. Прогноз новой продукции. Ценообразование. Ценовые показатели.</a:t>
            </a:r>
            <a:br>
              <a:rPr lang="ru-RU" altLang="ru-RU" sz="3200" dirty="0">
                <a:solidFill>
                  <a:schemeClr val="tx1"/>
                </a:solidFill>
                <a:latin typeface="Times New Roman" panose="02020603050405020304" pitchFamily="18" charset="0"/>
                <a:cs typeface="Times New Roman" panose="02020603050405020304" pitchFamily="18" charset="0"/>
              </a:rPr>
            </a:br>
            <a:br>
              <a:rPr lang="ru-RU" altLang="ru-RU" sz="3200" dirty="0">
                <a:solidFill>
                  <a:schemeClr val="tx1"/>
                </a:solidFill>
                <a:latin typeface="Times New Roman" panose="02020603050405020304" pitchFamily="18" charset="0"/>
                <a:cs typeface="Times New Roman" panose="02020603050405020304" pitchFamily="18" charset="0"/>
              </a:rPr>
            </a:br>
            <a:r>
              <a:rPr lang="ru-RU" altLang="ru-RU" sz="3200" u="sng" dirty="0">
                <a:solidFill>
                  <a:schemeClr val="tx1"/>
                </a:solidFill>
                <a:latin typeface="Times New Roman" panose="02020603050405020304" pitchFamily="18" charset="0"/>
                <a:cs typeface="Times New Roman" panose="02020603050405020304" pitchFamily="18" charset="0"/>
              </a:rPr>
              <a:t>Задачи анализа и оценка бизнеса.</a:t>
            </a:r>
            <a:r>
              <a:rPr lang="ru-RU" altLang="ru-RU" sz="3200" dirty="0">
                <a:solidFill>
                  <a:schemeClr val="tx1"/>
                </a:solidFill>
                <a:latin typeface="Times New Roman" panose="02020603050405020304" pitchFamily="18" charset="0"/>
                <a:cs typeface="Times New Roman" panose="02020603050405020304" pitchFamily="18" charset="0"/>
              </a:rPr>
              <a:t> Анализ состояния рынка. Анализ изменения цен. Анализ внешних и внутренних факторов рынка. Анализ эффективности рекламы. Анализ слабых и сильных сторон предприятия. Анализ производственных возможностей предприятия.</a:t>
            </a:r>
            <a:br>
              <a:rPr lang="ru-RU" altLang="ru-RU" sz="3200" dirty="0">
                <a:latin typeface="Times New Roman" panose="02020603050405020304" pitchFamily="18" charset="0"/>
                <a:cs typeface="Times New Roman" panose="02020603050405020304" pitchFamily="18" charset="0"/>
              </a:rPr>
            </a:br>
            <a:endParaRPr lang="ru-RU" altLang="ru-RU" sz="3200" b="1" dirty="0">
              <a:latin typeface="Times New Roman" panose="02020603050405020304" pitchFamily="18" charset="0"/>
              <a:cs typeface="Times New Roman" panose="02020603050405020304" pitchFamily="18" charset="0"/>
            </a:endParaRPr>
          </a:p>
        </p:txBody>
      </p:sp>
      <p:sp>
        <p:nvSpPr>
          <p:cNvPr id="2" name="Заголовок 2">
            <a:extLst>
              <a:ext uri="{FF2B5EF4-FFF2-40B4-BE49-F238E27FC236}">
                <a16:creationId xmlns:a16="http://schemas.microsoft.com/office/drawing/2014/main" id="{624F2802-C4E5-0BC7-1ABB-7760817D8FE6}"/>
              </a:ext>
            </a:extLst>
          </p:cNvPr>
          <p:cNvSpPr txBox="1">
            <a:spLocks noChangeArrowheads="1"/>
          </p:cNvSpPr>
          <p:nvPr/>
        </p:nvSpPr>
        <p:spPr>
          <a:xfrm>
            <a:off x="3707904" y="0"/>
            <a:ext cx="6804248" cy="338554"/>
          </a:xfrm>
          <a:prstGeom prst="rect">
            <a:avLst/>
          </a:prstGeom>
          <a:noFill/>
        </p:spPr>
        <p:txBody>
          <a:bodyPr vert="horz" wrap="square" lIns="91440" tIns="45720" rIns="91440" bIns="45720" rtlCol="0" anchor="t">
            <a:sp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ru-RU" altLang="ru-RU" sz="1600" b="1">
                <a:solidFill>
                  <a:schemeClr val="tx1"/>
                </a:solidFill>
                <a:latin typeface="Times New Roman" panose="02020603050405020304" pitchFamily="18" charset="0"/>
                <a:cs typeface="Times New Roman" panose="02020603050405020304" pitchFamily="18" charset="0"/>
              </a:rPr>
              <a:t>Экономика и управление инвестиционными проектами</a:t>
            </a:r>
            <a:endParaRPr lang="ru-RU" altLang="ru-RU" sz="1600" b="1" dirty="0">
              <a:solidFill>
                <a:schemeClr val="tx1"/>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Заголовок 1">
            <a:extLst>
              <a:ext uri="{FF2B5EF4-FFF2-40B4-BE49-F238E27FC236}">
                <a16:creationId xmlns:a16="http://schemas.microsoft.com/office/drawing/2014/main" id="{CD5E33B6-473B-4E57-A3C0-40609EB40CE9}"/>
              </a:ext>
            </a:extLst>
          </p:cNvPr>
          <p:cNvSpPr>
            <a:spLocks noGrp="1"/>
          </p:cNvSpPr>
          <p:nvPr>
            <p:ph type="title"/>
          </p:nvPr>
        </p:nvSpPr>
        <p:spPr>
          <a:xfrm>
            <a:off x="107504" y="267494"/>
            <a:ext cx="8229600" cy="6323012"/>
          </a:xfrm>
        </p:spPr>
        <p:txBody>
          <a:bodyPr/>
          <a:lstStyle/>
          <a:p>
            <a:pPr algn="ctr"/>
            <a:r>
              <a:rPr lang="ru-RU" altLang="ru-RU" sz="3200" b="1" dirty="0">
                <a:solidFill>
                  <a:schemeClr val="tx1"/>
                </a:solidFill>
                <a:latin typeface="Times New Roman" panose="02020603050405020304" pitchFamily="18" charset="0"/>
                <a:cs typeface="Times New Roman" panose="02020603050405020304" pitchFamily="18" charset="0"/>
              </a:rPr>
              <a:t>7. План производства</a:t>
            </a:r>
            <a:br>
              <a:rPr lang="ru-RU" altLang="ru-RU" sz="3200" b="1" dirty="0">
                <a:solidFill>
                  <a:schemeClr val="tx1"/>
                </a:solidFill>
                <a:latin typeface="Times New Roman" panose="02020603050405020304" pitchFamily="18" charset="0"/>
                <a:cs typeface="Times New Roman" panose="02020603050405020304" pitchFamily="18" charset="0"/>
              </a:rPr>
            </a:br>
            <a:r>
              <a:rPr lang="ru-RU" altLang="ru-RU" sz="2800" u="sng" dirty="0">
                <a:solidFill>
                  <a:schemeClr val="tx1"/>
                </a:solidFill>
                <a:latin typeface="Times New Roman" panose="02020603050405020304" pitchFamily="18" charset="0"/>
                <a:cs typeface="Times New Roman" panose="02020603050405020304" pitchFamily="18" charset="0"/>
              </a:rPr>
              <a:t>Содержание раздела.</a:t>
            </a:r>
            <a:r>
              <a:rPr lang="ru-RU" altLang="ru-RU" sz="2800" b="1" dirty="0">
                <a:solidFill>
                  <a:schemeClr val="tx1"/>
                </a:solidFill>
                <a:latin typeface="Times New Roman" panose="02020603050405020304" pitchFamily="18" charset="0"/>
                <a:cs typeface="Times New Roman" panose="02020603050405020304" pitchFamily="18" charset="0"/>
              </a:rPr>
              <a:t> </a:t>
            </a:r>
            <a:r>
              <a:rPr lang="ru-RU" altLang="ru-RU" sz="2800" dirty="0">
                <a:solidFill>
                  <a:schemeClr val="tx1"/>
                </a:solidFill>
                <a:latin typeface="Times New Roman" panose="02020603050405020304" pitchFamily="18" charset="0"/>
                <a:cs typeface="Times New Roman" panose="02020603050405020304" pitchFamily="18" charset="0"/>
              </a:rPr>
              <a:t>Производственный процесс (его описание). Перечень базовых операций по обработке и сборке. Поставка сырья, материалов, комплектующих изделий с полным перечнем условий (по цене, количеству, качеству). Оборудование, здания, сооружения. Трудовые ресурсы. Затраты на производство продукции.</a:t>
            </a:r>
            <a:br>
              <a:rPr lang="ru-RU" altLang="ru-RU" sz="2800" dirty="0">
                <a:solidFill>
                  <a:schemeClr val="tx1"/>
                </a:solidFill>
                <a:latin typeface="Times New Roman" panose="02020603050405020304" pitchFamily="18" charset="0"/>
                <a:cs typeface="Times New Roman" panose="02020603050405020304" pitchFamily="18" charset="0"/>
              </a:rPr>
            </a:br>
            <a:br>
              <a:rPr lang="ru-RU" altLang="ru-RU" sz="2800" dirty="0">
                <a:solidFill>
                  <a:schemeClr val="tx1"/>
                </a:solidFill>
                <a:latin typeface="Times New Roman" panose="02020603050405020304" pitchFamily="18" charset="0"/>
                <a:cs typeface="Times New Roman" panose="02020603050405020304" pitchFamily="18" charset="0"/>
              </a:rPr>
            </a:br>
            <a:r>
              <a:rPr lang="ru-RU" altLang="ru-RU" sz="2800" u="sng" dirty="0">
                <a:solidFill>
                  <a:schemeClr val="tx1"/>
                </a:solidFill>
                <a:latin typeface="Times New Roman" panose="02020603050405020304" pitchFamily="18" charset="0"/>
                <a:cs typeface="Times New Roman" panose="02020603050405020304" pitchFamily="18" charset="0"/>
              </a:rPr>
              <a:t>Задачи анализа и оценка бизнеса.</a:t>
            </a:r>
            <a:r>
              <a:rPr lang="ru-RU" altLang="ru-RU" sz="2800" dirty="0">
                <a:solidFill>
                  <a:schemeClr val="tx1"/>
                </a:solidFill>
                <a:latin typeface="Times New Roman" panose="02020603050405020304" pitchFamily="18" charset="0"/>
                <a:cs typeface="Times New Roman" panose="02020603050405020304" pitchFamily="18" charset="0"/>
              </a:rPr>
              <a:t> Анализ загрузки производственных мощностей. Анализ производственной программы. Анализ норм расхода сырья и материалов. Анализ затрат на производство продукции. Анализ рентабельности производства.</a:t>
            </a:r>
            <a:endParaRPr lang="ru-RU" altLang="ru-RU" sz="3200" b="1" dirty="0">
              <a:solidFill>
                <a:schemeClr val="tx1"/>
              </a:solidFill>
              <a:latin typeface="Times New Roman" panose="02020603050405020304" pitchFamily="18" charset="0"/>
              <a:cs typeface="Times New Roman" panose="02020603050405020304" pitchFamily="18" charset="0"/>
            </a:endParaRPr>
          </a:p>
        </p:txBody>
      </p:sp>
      <p:sp>
        <p:nvSpPr>
          <p:cNvPr id="2" name="Заголовок 2">
            <a:extLst>
              <a:ext uri="{FF2B5EF4-FFF2-40B4-BE49-F238E27FC236}">
                <a16:creationId xmlns:a16="http://schemas.microsoft.com/office/drawing/2014/main" id="{3CBFF561-3636-D135-D9FB-BDA81818FEF8}"/>
              </a:ext>
            </a:extLst>
          </p:cNvPr>
          <p:cNvSpPr txBox="1">
            <a:spLocks noChangeArrowheads="1"/>
          </p:cNvSpPr>
          <p:nvPr/>
        </p:nvSpPr>
        <p:spPr>
          <a:xfrm>
            <a:off x="3707904" y="0"/>
            <a:ext cx="6804248" cy="338554"/>
          </a:xfrm>
          <a:prstGeom prst="rect">
            <a:avLst/>
          </a:prstGeom>
          <a:noFill/>
        </p:spPr>
        <p:txBody>
          <a:bodyPr vert="horz" wrap="square" lIns="91440" tIns="45720" rIns="91440" bIns="45720" rtlCol="0" anchor="t">
            <a:sp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ru-RU" altLang="ru-RU" sz="1600" b="1">
                <a:solidFill>
                  <a:schemeClr val="tx1"/>
                </a:solidFill>
                <a:latin typeface="Times New Roman" panose="02020603050405020304" pitchFamily="18" charset="0"/>
                <a:cs typeface="Times New Roman" panose="02020603050405020304" pitchFamily="18" charset="0"/>
              </a:rPr>
              <a:t>Экономика и управление инвестиционными проектами</a:t>
            </a:r>
            <a:endParaRPr lang="ru-RU" altLang="ru-RU" sz="1600" b="1" dirty="0">
              <a:solidFill>
                <a:schemeClr val="tx1"/>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Заголовок 1">
            <a:extLst>
              <a:ext uri="{FF2B5EF4-FFF2-40B4-BE49-F238E27FC236}">
                <a16:creationId xmlns:a16="http://schemas.microsoft.com/office/drawing/2014/main" id="{F09CD104-9CDB-459F-81B9-A79F614DAE9F}"/>
              </a:ext>
            </a:extLst>
          </p:cNvPr>
          <p:cNvSpPr>
            <a:spLocks noGrp="1"/>
          </p:cNvSpPr>
          <p:nvPr>
            <p:ph type="title"/>
          </p:nvPr>
        </p:nvSpPr>
        <p:spPr>
          <a:xfrm>
            <a:off x="19542" y="231775"/>
            <a:ext cx="8229600" cy="6394450"/>
          </a:xfrm>
        </p:spPr>
        <p:txBody>
          <a:bodyPr/>
          <a:lstStyle/>
          <a:p>
            <a:pPr algn="ctr"/>
            <a:r>
              <a:rPr lang="ru-RU" altLang="ru-RU" sz="3200" b="1" dirty="0">
                <a:solidFill>
                  <a:schemeClr val="tx1"/>
                </a:solidFill>
                <a:latin typeface="Times New Roman" panose="02020603050405020304" pitchFamily="18" charset="0"/>
                <a:cs typeface="Times New Roman" panose="02020603050405020304" pitchFamily="18" charset="0"/>
              </a:rPr>
              <a:t>8. Оценка риска и страхование</a:t>
            </a:r>
            <a:br>
              <a:rPr lang="ru-RU" altLang="ru-RU" sz="3200" b="1" dirty="0">
                <a:solidFill>
                  <a:schemeClr val="tx1"/>
                </a:solidFill>
                <a:latin typeface="Times New Roman" panose="02020603050405020304" pitchFamily="18" charset="0"/>
                <a:cs typeface="Times New Roman" panose="02020603050405020304" pitchFamily="18" charset="0"/>
              </a:rPr>
            </a:br>
            <a:r>
              <a:rPr lang="ru-RU" altLang="ru-RU" sz="3200" u="sng" dirty="0">
                <a:solidFill>
                  <a:schemeClr val="tx1"/>
                </a:solidFill>
                <a:latin typeface="Times New Roman" panose="02020603050405020304" pitchFamily="18" charset="0"/>
                <a:cs typeface="Times New Roman" panose="02020603050405020304" pitchFamily="18" charset="0"/>
              </a:rPr>
              <a:t>Содержание раздела. </a:t>
            </a:r>
            <a:r>
              <a:rPr lang="ru-RU" altLang="ru-RU" sz="3200" dirty="0">
                <a:solidFill>
                  <a:schemeClr val="tx1"/>
                </a:solidFill>
                <a:latin typeface="Times New Roman" panose="02020603050405020304" pitchFamily="18" charset="0"/>
                <a:cs typeface="Times New Roman" panose="02020603050405020304" pitchFamily="18" charset="0"/>
              </a:rPr>
              <a:t>Слабые стороны предприятия. Вероятность появления новых технологий. Альтернативные стратегии. Меры профилактики рисков. Программа страхования от рисков.</a:t>
            </a:r>
            <a:br>
              <a:rPr lang="ru-RU" altLang="ru-RU" sz="3200" dirty="0">
                <a:solidFill>
                  <a:schemeClr val="tx1"/>
                </a:solidFill>
                <a:latin typeface="Times New Roman" panose="02020603050405020304" pitchFamily="18" charset="0"/>
                <a:cs typeface="Times New Roman" panose="02020603050405020304" pitchFamily="18" charset="0"/>
              </a:rPr>
            </a:br>
            <a:br>
              <a:rPr lang="ru-RU" altLang="ru-RU" sz="3200" dirty="0">
                <a:solidFill>
                  <a:schemeClr val="tx1"/>
                </a:solidFill>
                <a:latin typeface="Times New Roman" panose="02020603050405020304" pitchFamily="18" charset="0"/>
                <a:cs typeface="Times New Roman" panose="02020603050405020304" pitchFamily="18" charset="0"/>
              </a:rPr>
            </a:br>
            <a:r>
              <a:rPr lang="ru-RU" altLang="ru-RU" sz="3200" u="sng" dirty="0">
                <a:solidFill>
                  <a:schemeClr val="tx1"/>
                </a:solidFill>
                <a:latin typeface="Times New Roman" panose="02020603050405020304" pitchFamily="18" charset="0"/>
                <a:cs typeface="Times New Roman" panose="02020603050405020304" pitchFamily="18" charset="0"/>
              </a:rPr>
              <a:t>Задачи анализа и оценка бизнеса. </a:t>
            </a:r>
            <a:r>
              <a:rPr lang="ru-RU" altLang="ru-RU" sz="3200" dirty="0">
                <a:solidFill>
                  <a:schemeClr val="tx1"/>
                </a:solidFill>
                <a:latin typeface="Times New Roman" panose="02020603050405020304" pitchFamily="18" charset="0"/>
                <a:cs typeface="Times New Roman" panose="02020603050405020304" pitchFamily="18" charset="0"/>
              </a:rPr>
              <a:t>Анализ риска  по источникам и причинам. Анализ риска статистическим, экспертным и комбинированным методами. Анализ выбора инвестиционных решений.</a:t>
            </a:r>
            <a:endParaRPr lang="ru-RU" altLang="ru-RU" sz="3200" b="1" dirty="0">
              <a:solidFill>
                <a:schemeClr val="tx1"/>
              </a:solidFill>
              <a:latin typeface="Times New Roman" panose="02020603050405020304" pitchFamily="18" charset="0"/>
              <a:cs typeface="Times New Roman" panose="02020603050405020304" pitchFamily="18" charset="0"/>
            </a:endParaRPr>
          </a:p>
        </p:txBody>
      </p:sp>
      <p:sp>
        <p:nvSpPr>
          <p:cNvPr id="2" name="Заголовок 2">
            <a:extLst>
              <a:ext uri="{FF2B5EF4-FFF2-40B4-BE49-F238E27FC236}">
                <a16:creationId xmlns:a16="http://schemas.microsoft.com/office/drawing/2014/main" id="{019FF13E-3132-6770-A76F-531D145B8A01}"/>
              </a:ext>
            </a:extLst>
          </p:cNvPr>
          <p:cNvSpPr txBox="1">
            <a:spLocks noChangeArrowheads="1"/>
          </p:cNvSpPr>
          <p:nvPr/>
        </p:nvSpPr>
        <p:spPr>
          <a:xfrm>
            <a:off x="3707904" y="0"/>
            <a:ext cx="6804248" cy="338554"/>
          </a:xfrm>
          <a:prstGeom prst="rect">
            <a:avLst/>
          </a:prstGeom>
          <a:noFill/>
        </p:spPr>
        <p:txBody>
          <a:bodyPr vert="horz" wrap="square" lIns="91440" tIns="45720" rIns="91440" bIns="45720" rtlCol="0" anchor="t">
            <a:sp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ru-RU" altLang="ru-RU" sz="1600" b="1">
                <a:solidFill>
                  <a:schemeClr val="tx1"/>
                </a:solidFill>
                <a:latin typeface="Times New Roman" panose="02020603050405020304" pitchFamily="18" charset="0"/>
                <a:cs typeface="Times New Roman" panose="02020603050405020304" pitchFamily="18" charset="0"/>
              </a:rPr>
              <a:t>Экономика и управление инвестиционными проектами</a:t>
            </a:r>
            <a:endParaRPr lang="ru-RU" altLang="ru-RU" sz="1600" b="1" dirty="0">
              <a:solidFill>
                <a:schemeClr val="tx1"/>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Заголовок 1">
            <a:extLst>
              <a:ext uri="{FF2B5EF4-FFF2-40B4-BE49-F238E27FC236}">
                <a16:creationId xmlns:a16="http://schemas.microsoft.com/office/drawing/2014/main" id="{7E19894A-99E2-4EA4-8F43-3429056DDDF6}"/>
              </a:ext>
            </a:extLst>
          </p:cNvPr>
          <p:cNvSpPr>
            <a:spLocks noGrp="1"/>
          </p:cNvSpPr>
          <p:nvPr>
            <p:ph type="title"/>
          </p:nvPr>
        </p:nvSpPr>
        <p:spPr>
          <a:xfrm>
            <a:off x="0" y="387598"/>
            <a:ext cx="8229600" cy="6394450"/>
          </a:xfrm>
        </p:spPr>
        <p:txBody>
          <a:bodyPr/>
          <a:lstStyle/>
          <a:p>
            <a:pPr algn="ctr"/>
            <a:r>
              <a:rPr lang="ru-RU" altLang="ru-RU" sz="3200" b="1" dirty="0">
                <a:solidFill>
                  <a:schemeClr val="tx1"/>
                </a:solidFill>
                <a:latin typeface="Times New Roman" panose="02020603050405020304" pitchFamily="18" charset="0"/>
                <a:cs typeface="Times New Roman" panose="02020603050405020304" pitchFamily="18" charset="0"/>
              </a:rPr>
              <a:t>9. Финансовый план</a:t>
            </a:r>
            <a:br>
              <a:rPr lang="ru-RU" altLang="ru-RU" sz="3200" b="1" dirty="0">
                <a:solidFill>
                  <a:schemeClr val="tx1"/>
                </a:solidFill>
                <a:latin typeface="Times New Roman" panose="02020603050405020304" pitchFamily="18" charset="0"/>
                <a:cs typeface="Times New Roman" panose="02020603050405020304" pitchFamily="18" charset="0"/>
              </a:rPr>
            </a:br>
            <a:r>
              <a:rPr lang="ru-RU" altLang="ru-RU" sz="2800" u="sng" dirty="0">
                <a:solidFill>
                  <a:schemeClr val="tx1"/>
                </a:solidFill>
                <a:latin typeface="Times New Roman" panose="02020603050405020304" pitchFamily="18" charset="0"/>
                <a:cs typeface="Times New Roman" panose="02020603050405020304" pitchFamily="18" charset="0"/>
              </a:rPr>
              <a:t>Содержание раздела.</a:t>
            </a:r>
            <a:r>
              <a:rPr lang="ru-RU" altLang="ru-RU" sz="2800" dirty="0">
                <a:solidFill>
                  <a:schemeClr val="tx1"/>
                </a:solidFill>
                <a:latin typeface="Times New Roman" panose="02020603050405020304" pitchFamily="18" charset="0"/>
                <a:cs typeface="Times New Roman" panose="02020603050405020304" pitchFamily="18" charset="0"/>
              </a:rPr>
              <a:t> Прогноз объемов реализации. Баланс денежных расходов и поступлений. Таблица доходов и затрат. Сводный баланс активов и пассивов предприятия. График достижения безубыточности. </a:t>
            </a:r>
            <a:br>
              <a:rPr lang="ru-RU" altLang="ru-RU" sz="2800" dirty="0">
                <a:solidFill>
                  <a:schemeClr val="tx1"/>
                </a:solidFill>
                <a:latin typeface="Times New Roman" panose="02020603050405020304" pitchFamily="18" charset="0"/>
                <a:cs typeface="Times New Roman" panose="02020603050405020304" pitchFamily="18" charset="0"/>
              </a:rPr>
            </a:br>
            <a:br>
              <a:rPr lang="ru-RU" altLang="ru-RU" sz="2800" dirty="0">
                <a:solidFill>
                  <a:schemeClr val="tx1"/>
                </a:solidFill>
                <a:latin typeface="Times New Roman" panose="02020603050405020304" pitchFamily="18" charset="0"/>
                <a:cs typeface="Times New Roman" panose="02020603050405020304" pitchFamily="18" charset="0"/>
              </a:rPr>
            </a:br>
            <a:r>
              <a:rPr lang="ru-RU" altLang="ru-RU" sz="2800" u="sng" dirty="0">
                <a:solidFill>
                  <a:schemeClr val="tx1"/>
                </a:solidFill>
                <a:latin typeface="Times New Roman" panose="02020603050405020304" pitchFamily="18" charset="0"/>
                <a:cs typeface="Times New Roman" panose="02020603050405020304" pitchFamily="18" charset="0"/>
              </a:rPr>
              <a:t>Задачи анализа и оценка бизнеса.</a:t>
            </a:r>
            <a:r>
              <a:rPr lang="ru-RU" altLang="ru-RU" sz="2800" dirty="0">
                <a:solidFill>
                  <a:schemeClr val="tx1"/>
                </a:solidFill>
                <a:latin typeface="Times New Roman" panose="02020603050405020304" pitchFamily="18" charset="0"/>
                <a:cs typeface="Times New Roman" panose="02020603050405020304" pitchFamily="18" charset="0"/>
              </a:rPr>
              <a:t> Финансовый анализ деятельности предприятия. Анализ баланса денежных расходов и поступлений. Анализ безубыточности. Анализ доходов и затрат. Выявление внутрихозяйственных резервов для укрепления финансового положения.</a:t>
            </a:r>
            <a:endParaRPr lang="ru-RU" altLang="ru-RU" sz="2800" b="1" dirty="0">
              <a:solidFill>
                <a:schemeClr val="tx1"/>
              </a:solidFill>
              <a:latin typeface="Times New Roman" panose="02020603050405020304" pitchFamily="18" charset="0"/>
              <a:cs typeface="Times New Roman" panose="02020603050405020304" pitchFamily="18" charset="0"/>
            </a:endParaRPr>
          </a:p>
        </p:txBody>
      </p:sp>
      <p:sp>
        <p:nvSpPr>
          <p:cNvPr id="2" name="Заголовок 2">
            <a:extLst>
              <a:ext uri="{FF2B5EF4-FFF2-40B4-BE49-F238E27FC236}">
                <a16:creationId xmlns:a16="http://schemas.microsoft.com/office/drawing/2014/main" id="{D7CCA0D4-38BB-E74C-1CA5-75AB0FA1A1EA}"/>
              </a:ext>
            </a:extLst>
          </p:cNvPr>
          <p:cNvSpPr txBox="1">
            <a:spLocks noChangeArrowheads="1"/>
          </p:cNvSpPr>
          <p:nvPr/>
        </p:nvSpPr>
        <p:spPr>
          <a:xfrm>
            <a:off x="3707904" y="0"/>
            <a:ext cx="6804248" cy="338554"/>
          </a:xfrm>
          <a:prstGeom prst="rect">
            <a:avLst/>
          </a:prstGeom>
          <a:noFill/>
        </p:spPr>
        <p:txBody>
          <a:bodyPr vert="horz" wrap="square" lIns="91440" tIns="45720" rIns="91440" bIns="45720" rtlCol="0" anchor="t">
            <a:sp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ru-RU" altLang="ru-RU" sz="1600" b="1">
                <a:solidFill>
                  <a:schemeClr val="tx1"/>
                </a:solidFill>
                <a:latin typeface="Times New Roman" panose="02020603050405020304" pitchFamily="18" charset="0"/>
                <a:cs typeface="Times New Roman" panose="02020603050405020304" pitchFamily="18" charset="0"/>
              </a:rPr>
              <a:t>Экономика и управление инвестиционными проектами</a:t>
            </a:r>
            <a:endParaRPr lang="ru-RU" altLang="ru-RU" sz="1600" b="1" dirty="0">
              <a:solidFill>
                <a:schemeClr val="tx1"/>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Заголовок 1">
            <a:extLst>
              <a:ext uri="{FF2B5EF4-FFF2-40B4-BE49-F238E27FC236}">
                <a16:creationId xmlns:a16="http://schemas.microsoft.com/office/drawing/2014/main" id="{92AB89CF-0FAD-43EE-A04D-813AD9D9B718}"/>
              </a:ext>
            </a:extLst>
          </p:cNvPr>
          <p:cNvSpPr>
            <a:spLocks noGrp="1"/>
          </p:cNvSpPr>
          <p:nvPr>
            <p:ph type="title"/>
          </p:nvPr>
        </p:nvSpPr>
        <p:spPr>
          <a:xfrm>
            <a:off x="107504" y="764704"/>
            <a:ext cx="8085584" cy="6394450"/>
          </a:xfrm>
        </p:spPr>
        <p:txBody>
          <a:bodyPr/>
          <a:lstStyle/>
          <a:p>
            <a:pPr algn="ctr"/>
            <a:r>
              <a:rPr lang="ru-RU" altLang="ru-RU" sz="3200" b="1" dirty="0">
                <a:solidFill>
                  <a:schemeClr val="tx1"/>
                </a:solidFill>
                <a:latin typeface="Times New Roman" panose="02020603050405020304" pitchFamily="18" charset="0"/>
                <a:cs typeface="Times New Roman" panose="02020603050405020304" pitchFamily="18" charset="0"/>
              </a:rPr>
              <a:t>10. Стратегия финансирования</a:t>
            </a:r>
            <a:br>
              <a:rPr lang="ru-RU" altLang="ru-RU" sz="3200" b="1" dirty="0">
                <a:solidFill>
                  <a:schemeClr val="tx1"/>
                </a:solidFill>
                <a:latin typeface="Times New Roman" panose="02020603050405020304" pitchFamily="18" charset="0"/>
                <a:cs typeface="Times New Roman" panose="02020603050405020304" pitchFamily="18" charset="0"/>
              </a:rPr>
            </a:br>
            <a:r>
              <a:rPr lang="ru-RU" altLang="ru-RU" sz="3200" u="sng" dirty="0">
                <a:solidFill>
                  <a:schemeClr val="tx1"/>
                </a:solidFill>
                <a:latin typeface="Times New Roman" panose="02020603050405020304" pitchFamily="18" charset="0"/>
                <a:cs typeface="Times New Roman" panose="02020603050405020304" pitchFamily="18" charset="0"/>
              </a:rPr>
              <a:t>Содержание раздела.</a:t>
            </a:r>
            <a:r>
              <a:rPr lang="ru-RU" altLang="ru-RU" sz="3200" dirty="0">
                <a:solidFill>
                  <a:schemeClr val="tx1"/>
                </a:solidFill>
                <a:latin typeface="Times New Roman" panose="02020603050405020304" pitchFamily="18" charset="0"/>
                <a:cs typeface="Times New Roman" panose="02020603050405020304" pitchFamily="18" charset="0"/>
              </a:rPr>
              <a:t> Определение величины и источников получения средств. Обоснование полного возврата средств и получения доходов.</a:t>
            </a:r>
            <a:br>
              <a:rPr lang="ru-RU" altLang="ru-RU" sz="3200" dirty="0">
                <a:solidFill>
                  <a:schemeClr val="tx1"/>
                </a:solidFill>
                <a:latin typeface="Times New Roman" panose="02020603050405020304" pitchFamily="18" charset="0"/>
                <a:cs typeface="Times New Roman" panose="02020603050405020304" pitchFamily="18" charset="0"/>
              </a:rPr>
            </a:br>
            <a:br>
              <a:rPr lang="ru-RU" altLang="ru-RU" sz="3200" dirty="0">
                <a:solidFill>
                  <a:schemeClr val="tx1"/>
                </a:solidFill>
                <a:latin typeface="Times New Roman" panose="02020603050405020304" pitchFamily="18" charset="0"/>
                <a:cs typeface="Times New Roman" panose="02020603050405020304" pitchFamily="18" charset="0"/>
              </a:rPr>
            </a:br>
            <a:r>
              <a:rPr lang="ru-RU" altLang="ru-RU" sz="3200" u="sng" dirty="0">
                <a:solidFill>
                  <a:schemeClr val="tx1"/>
                </a:solidFill>
                <a:latin typeface="Times New Roman" panose="02020603050405020304" pitchFamily="18" charset="0"/>
                <a:cs typeface="Times New Roman" panose="02020603050405020304" pitchFamily="18" charset="0"/>
              </a:rPr>
              <a:t>Задачи анализа и оценка бизнеса.</a:t>
            </a:r>
            <a:r>
              <a:rPr lang="ru-RU" altLang="ru-RU" sz="3200" dirty="0">
                <a:solidFill>
                  <a:schemeClr val="tx1"/>
                </a:solidFill>
                <a:latin typeface="Times New Roman" panose="02020603050405020304" pitchFamily="18" charset="0"/>
                <a:cs typeface="Times New Roman" panose="02020603050405020304" pitchFamily="18" charset="0"/>
              </a:rPr>
              <a:t> Анализ средств по источникам. Анализ платежеспособности предприятия. Анализ сроков окупаемости вложений.</a:t>
            </a:r>
            <a:endParaRPr lang="ru-RU" altLang="ru-RU" sz="3200" b="1" dirty="0">
              <a:solidFill>
                <a:schemeClr val="tx1"/>
              </a:solidFill>
              <a:latin typeface="Times New Roman" panose="02020603050405020304" pitchFamily="18" charset="0"/>
              <a:cs typeface="Times New Roman" panose="02020603050405020304" pitchFamily="18" charset="0"/>
            </a:endParaRPr>
          </a:p>
        </p:txBody>
      </p:sp>
      <p:sp>
        <p:nvSpPr>
          <p:cNvPr id="2" name="Заголовок 2">
            <a:extLst>
              <a:ext uri="{FF2B5EF4-FFF2-40B4-BE49-F238E27FC236}">
                <a16:creationId xmlns:a16="http://schemas.microsoft.com/office/drawing/2014/main" id="{0A5ED3F7-706B-630D-C07D-90A5AFB0AB57}"/>
              </a:ext>
            </a:extLst>
          </p:cNvPr>
          <p:cNvSpPr txBox="1">
            <a:spLocks noChangeArrowheads="1"/>
          </p:cNvSpPr>
          <p:nvPr/>
        </p:nvSpPr>
        <p:spPr>
          <a:xfrm>
            <a:off x="3707904" y="0"/>
            <a:ext cx="6804248" cy="338554"/>
          </a:xfrm>
          <a:prstGeom prst="rect">
            <a:avLst/>
          </a:prstGeom>
          <a:noFill/>
        </p:spPr>
        <p:txBody>
          <a:bodyPr vert="horz" wrap="square" lIns="91440" tIns="45720" rIns="91440" bIns="45720" rtlCol="0" anchor="t">
            <a:sp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ru-RU" altLang="ru-RU" sz="1600" b="1">
                <a:solidFill>
                  <a:schemeClr val="tx1"/>
                </a:solidFill>
                <a:latin typeface="Times New Roman" panose="02020603050405020304" pitchFamily="18" charset="0"/>
                <a:cs typeface="Times New Roman" panose="02020603050405020304" pitchFamily="18" charset="0"/>
              </a:rPr>
              <a:t>Экономика и управление инвестиционными проектами</a:t>
            </a:r>
            <a:endParaRPr lang="ru-RU" altLang="ru-RU" sz="1600" b="1" dirty="0">
              <a:solidFill>
                <a:schemeClr val="tx1"/>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2A83D70-AEAB-62C3-267F-3A3D9ECE8DB3}"/>
              </a:ext>
            </a:extLst>
          </p:cNvPr>
          <p:cNvSpPr>
            <a:spLocks noGrp="1"/>
          </p:cNvSpPr>
          <p:nvPr>
            <p:ph type="title"/>
          </p:nvPr>
        </p:nvSpPr>
        <p:spPr>
          <a:xfrm>
            <a:off x="534047" y="1124744"/>
            <a:ext cx="6347714" cy="1320800"/>
          </a:xfrm>
        </p:spPr>
        <p:txBody>
          <a:bodyPr>
            <a:normAutofit fontScale="90000"/>
          </a:bodyPr>
          <a:lstStyle/>
          <a:p>
            <a:pPr eaLnBrk="1" fontAlgn="auto" hangingPunct="1">
              <a:spcBef>
                <a:spcPts val="0"/>
              </a:spcBef>
              <a:spcAft>
                <a:spcPts val="0"/>
              </a:spcAft>
              <a:defRPr/>
            </a:pPr>
            <a:r>
              <a:rPr lang="ru-RU" sz="4000" b="1" dirty="0">
                <a:solidFill>
                  <a:srgbClr val="0070C0"/>
                </a:solidFill>
                <a:latin typeface="Times New Roman" panose="02020603050405020304" pitchFamily="18" charset="0"/>
                <a:cs typeface="Times New Roman" panose="02020603050405020304" pitchFamily="18" charset="0"/>
              </a:rPr>
              <a:t>План лекции:</a:t>
            </a:r>
            <a:br>
              <a:rPr lang="ru-RU" sz="4000" b="1" dirty="0">
                <a:solidFill>
                  <a:srgbClr val="0070C0"/>
                </a:solidFill>
                <a:latin typeface="Times New Roman" panose="02020603050405020304" pitchFamily="18" charset="0"/>
                <a:cs typeface="Times New Roman" panose="02020603050405020304" pitchFamily="18" charset="0"/>
              </a:rPr>
            </a:br>
            <a:r>
              <a:rPr lang="ru-RU" sz="4000" b="1" dirty="0">
                <a:solidFill>
                  <a:schemeClr val="tx1"/>
                </a:solidFill>
                <a:latin typeface="Times New Roman" panose="02020603050405020304" pitchFamily="18" charset="0"/>
                <a:cs typeface="Times New Roman" panose="02020603050405020304" pitchFamily="18" charset="0"/>
              </a:rPr>
              <a:t>1. Функции бизнес-плана как инструмента управления проектом. Структура бизнес-плана.</a:t>
            </a:r>
            <a:br>
              <a:rPr lang="ru-RU" altLang="ru-RU" sz="1800" b="1" dirty="0">
                <a:solidFill>
                  <a:schemeClr val="tx1"/>
                </a:solidFill>
                <a:latin typeface="Times New Roman" panose="02020603050405020304" pitchFamily="18" charset="0"/>
                <a:cs typeface="Times New Roman" panose="02020603050405020304" pitchFamily="18" charset="0"/>
              </a:rPr>
            </a:br>
            <a:br>
              <a:rPr lang="ru-RU" sz="1800" b="1" dirty="0">
                <a:latin typeface="Times New Roman" panose="02020603050405020304" pitchFamily="18" charset="0"/>
                <a:cs typeface="Times New Roman" panose="02020603050405020304" pitchFamily="18" charset="0"/>
              </a:rPr>
            </a:br>
            <a:endParaRPr lang="ru-RU" dirty="0"/>
          </a:p>
        </p:txBody>
      </p:sp>
      <p:sp>
        <p:nvSpPr>
          <p:cNvPr id="3" name="Заголовок 2">
            <a:extLst>
              <a:ext uri="{FF2B5EF4-FFF2-40B4-BE49-F238E27FC236}">
                <a16:creationId xmlns:a16="http://schemas.microsoft.com/office/drawing/2014/main" id="{E4B0C0CB-CFAD-3106-C4DB-FDD3750C19B9}"/>
              </a:ext>
            </a:extLst>
          </p:cNvPr>
          <p:cNvSpPr txBox="1">
            <a:spLocks noChangeArrowheads="1"/>
          </p:cNvSpPr>
          <p:nvPr/>
        </p:nvSpPr>
        <p:spPr>
          <a:xfrm>
            <a:off x="3707904" y="0"/>
            <a:ext cx="6804248" cy="338554"/>
          </a:xfrm>
          <a:prstGeom prst="rect">
            <a:avLst/>
          </a:prstGeom>
          <a:noFill/>
        </p:spPr>
        <p:txBody>
          <a:bodyPr vert="horz" wrap="square" lIns="91440" tIns="45720" rIns="91440" bIns="45720" rtlCol="0" anchor="t">
            <a:sp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ru-RU" altLang="ru-RU" sz="1600" b="1">
                <a:solidFill>
                  <a:schemeClr val="tx1"/>
                </a:solidFill>
                <a:latin typeface="Times New Roman" panose="02020603050405020304" pitchFamily="18" charset="0"/>
                <a:cs typeface="Times New Roman" panose="02020603050405020304" pitchFamily="18" charset="0"/>
              </a:rPr>
              <a:t>Экономика и управление инвестиционными проектами</a:t>
            </a:r>
            <a:endParaRPr lang="ru-RU" altLang="ru-RU" sz="1600"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237517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Заголовок 1">
            <a:extLst>
              <a:ext uri="{FF2B5EF4-FFF2-40B4-BE49-F238E27FC236}">
                <a16:creationId xmlns:a16="http://schemas.microsoft.com/office/drawing/2014/main" id="{B0EA4B4F-37AE-4445-B265-7D39DAF20D69}"/>
              </a:ext>
            </a:extLst>
          </p:cNvPr>
          <p:cNvSpPr>
            <a:spLocks noGrp="1"/>
          </p:cNvSpPr>
          <p:nvPr>
            <p:ph type="title"/>
          </p:nvPr>
        </p:nvSpPr>
        <p:spPr>
          <a:xfrm>
            <a:off x="312986" y="448216"/>
            <a:ext cx="6923112" cy="5976962"/>
          </a:xfrm>
        </p:spPr>
        <p:txBody>
          <a:bodyPr>
            <a:normAutofit fontScale="90000"/>
          </a:bodyPr>
          <a:lstStyle/>
          <a:p>
            <a:pPr algn="ctr"/>
            <a:r>
              <a:rPr lang="ru-RU" altLang="ru-RU" sz="2800" b="1" dirty="0">
                <a:solidFill>
                  <a:schemeClr val="tx1"/>
                </a:solidFill>
                <a:latin typeface="Times New Roman" panose="02020603050405020304" pitchFamily="18" charset="0"/>
                <a:cs typeface="Times New Roman" panose="02020603050405020304" pitchFamily="18" charset="0"/>
              </a:rPr>
              <a:t>5.1. Функции бизнес-плана как инструмента управления проектом. Структура бизнес-плана.</a:t>
            </a:r>
            <a:br>
              <a:rPr lang="ru-RU" altLang="ru-RU" sz="2800" b="1" dirty="0">
                <a:solidFill>
                  <a:schemeClr val="tx1"/>
                </a:solidFill>
                <a:latin typeface="Times New Roman" panose="02020603050405020304" pitchFamily="18" charset="0"/>
                <a:cs typeface="Times New Roman" panose="02020603050405020304" pitchFamily="18" charset="0"/>
              </a:rPr>
            </a:br>
            <a:br>
              <a:rPr lang="ru-RU" altLang="ru-RU" sz="2800" b="1" dirty="0">
                <a:solidFill>
                  <a:schemeClr val="tx1"/>
                </a:solidFill>
                <a:latin typeface="Times New Roman" panose="02020603050405020304" pitchFamily="18" charset="0"/>
                <a:cs typeface="Times New Roman" panose="02020603050405020304" pitchFamily="18" charset="0"/>
              </a:rPr>
            </a:br>
            <a:r>
              <a:rPr lang="ru-RU" altLang="ru-RU" sz="2400" dirty="0">
                <a:solidFill>
                  <a:schemeClr val="tx1"/>
                </a:solidFill>
                <a:latin typeface="Times New Roman" panose="02020603050405020304" pitchFamily="18" charset="0"/>
                <a:cs typeface="Times New Roman" panose="02020603050405020304" pitchFamily="18" charset="0"/>
              </a:rPr>
              <a:t>Ни одно предприятие не сможет работать прибыльно в условиях рыночной экономики без тщательно подготовленного бизнес-плана. Бизнес-план дает детальные пояснения, как будет происходить управление бизнесом, с тем чтобы обеспечить его прибыльность, а также возвратность инвестиций.</a:t>
            </a:r>
            <a:br>
              <a:rPr lang="ru-RU" altLang="ru-RU" sz="2400" dirty="0">
                <a:solidFill>
                  <a:schemeClr val="tx1"/>
                </a:solidFill>
                <a:latin typeface="Times New Roman" panose="02020603050405020304" pitchFamily="18" charset="0"/>
                <a:cs typeface="Times New Roman" panose="02020603050405020304" pitchFamily="18" charset="0"/>
              </a:rPr>
            </a:br>
            <a:r>
              <a:rPr lang="ru-RU" altLang="ru-RU" sz="2400" dirty="0">
                <a:solidFill>
                  <a:schemeClr val="tx1"/>
                </a:solidFill>
                <a:latin typeface="Times New Roman" panose="02020603050405020304" pitchFamily="18" charset="0"/>
                <a:cs typeface="Times New Roman" panose="02020603050405020304" pitchFamily="18" charset="0"/>
              </a:rPr>
              <a:t>В общем случае бизнес-план составляется для внешних и внутренних целей. Внешняя сторона бизнес-плана предназначается для оправдания доверия </a:t>
            </a:r>
            <a:r>
              <a:rPr lang="ru-RU" altLang="ru-RU" sz="2400" b="1" dirty="0">
                <a:solidFill>
                  <a:schemeClr val="tx1"/>
                </a:solidFill>
                <a:latin typeface="Times New Roman" panose="02020603050405020304" pitchFamily="18" charset="0"/>
                <a:cs typeface="Times New Roman" panose="02020603050405020304" pitchFamily="18" charset="0"/>
              </a:rPr>
              <a:t>инвесторов и кредиторов</a:t>
            </a:r>
            <a:r>
              <a:rPr lang="ru-RU" altLang="ru-RU" sz="2400" dirty="0">
                <a:solidFill>
                  <a:schemeClr val="tx1"/>
                </a:solidFill>
                <a:latin typeface="Times New Roman" panose="02020603050405020304" pitchFamily="18" charset="0"/>
                <a:cs typeface="Times New Roman" panose="02020603050405020304" pitchFamily="18" charset="0"/>
              </a:rPr>
              <a:t>, убеждения их в потенциальных возможностях компании, компетентности ее сотрудников, а также необходимости оказания ей стратегической и финансовой помощи.</a:t>
            </a:r>
            <a:endParaRPr lang="ru-RU" altLang="ru-RU" sz="3200" b="1" dirty="0">
              <a:solidFill>
                <a:schemeClr val="tx1"/>
              </a:solidFill>
              <a:latin typeface="Times New Roman" panose="02020603050405020304" pitchFamily="18" charset="0"/>
              <a:cs typeface="Times New Roman" panose="02020603050405020304" pitchFamily="18" charset="0"/>
            </a:endParaRPr>
          </a:p>
        </p:txBody>
      </p:sp>
      <p:sp>
        <p:nvSpPr>
          <p:cNvPr id="84995" name="Прямоугольник 2">
            <a:extLst>
              <a:ext uri="{FF2B5EF4-FFF2-40B4-BE49-F238E27FC236}">
                <a16:creationId xmlns:a16="http://schemas.microsoft.com/office/drawing/2014/main" id="{E942E7BC-E097-4169-995F-AC3C60DD3902}"/>
              </a:ext>
            </a:extLst>
          </p:cNvPr>
          <p:cNvSpPr>
            <a:spLocks noChangeArrowheads="1"/>
          </p:cNvSpPr>
          <p:nvPr/>
        </p:nvSpPr>
        <p:spPr bwMode="auto">
          <a:xfrm>
            <a:off x="323850" y="2708275"/>
            <a:ext cx="820896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ru-RU" altLang="ru-RU" sz="1800">
                <a:latin typeface="Times New Roman" panose="02020603050405020304" pitchFamily="18" charset="0"/>
                <a:cs typeface="Times New Roman" panose="02020603050405020304" pitchFamily="18" charset="0"/>
              </a:rPr>
              <a:t> </a:t>
            </a:r>
            <a:endParaRPr lang="ru-RU" altLang="ru-RU" sz="1800">
              <a:latin typeface="Arial" panose="020B0604020202020204" pitchFamily="34" charset="0"/>
            </a:endParaRPr>
          </a:p>
        </p:txBody>
      </p:sp>
      <p:sp>
        <p:nvSpPr>
          <p:cNvPr id="2" name="Заголовок 2">
            <a:extLst>
              <a:ext uri="{FF2B5EF4-FFF2-40B4-BE49-F238E27FC236}">
                <a16:creationId xmlns:a16="http://schemas.microsoft.com/office/drawing/2014/main" id="{8CC97496-42EC-5026-C7E5-0773760168BF}"/>
              </a:ext>
            </a:extLst>
          </p:cNvPr>
          <p:cNvSpPr txBox="1">
            <a:spLocks noChangeArrowheads="1"/>
          </p:cNvSpPr>
          <p:nvPr/>
        </p:nvSpPr>
        <p:spPr>
          <a:xfrm>
            <a:off x="3707904" y="0"/>
            <a:ext cx="6804248" cy="338554"/>
          </a:xfrm>
          <a:prstGeom prst="rect">
            <a:avLst/>
          </a:prstGeom>
          <a:noFill/>
        </p:spPr>
        <p:txBody>
          <a:bodyPr vert="horz" wrap="square" lIns="91440" tIns="45720" rIns="91440" bIns="45720" rtlCol="0" anchor="t">
            <a:sp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ru-RU" altLang="ru-RU" sz="1600" b="1">
                <a:solidFill>
                  <a:schemeClr val="tx1"/>
                </a:solidFill>
                <a:latin typeface="Times New Roman" panose="02020603050405020304" pitchFamily="18" charset="0"/>
                <a:cs typeface="Times New Roman" panose="02020603050405020304" pitchFamily="18" charset="0"/>
              </a:rPr>
              <a:t>Экономика и управление инвестиционными проектами</a:t>
            </a:r>
            <a:endParaRPr lang="ru-RU" altLang="ru-RU" sz="1600" b="1" dirty="0">
              <a:solidFill>
                <a:schemeClr val="tx1"/>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Заголовок 1">
            <a:extLst>
              <a:ext uri="{FF2B5EF4-FFF2-40B4-BE49-F238E27FC236}">
                <a16:creationId xmlns:a16="http://schemas.microsoft.com/office/drawing/2014/main" id="{4BAA43D7-0038-4449-BABB-F358A44A92B7}"/>
              </a:ext>
            </a:extLst>
          </p:cNvPr>
          <p:cNvSpPr>
            <a:spLocks noGrp="1"/>
          </p:cNvSpPr>
          <p:nvPr>
            <p:ph type="title"/>
          </p:nvPr>
        </p:nvSpPr>
        <p:spPr>
          <a:xfrm>
            <a:off x="179512" y="1052736"/>
            <a:ext cx="7056784" cy="5530850"/>
          </a:xfrm>
        </p:spPr>
        <p:txBody>
          <a:bodyPr/>
          <a:lstStyle/>
          <a:p>
            <a:pPr algn="ctr"/>
            <a:r>
              <a:rPr lang="ru-RU" altLang="ru-RU" sz="3200" b="1" dirty="0">
                <a:solidFill>
                  <a:schemeClr val="tx1"/>
                </a:solidFill>
                <a:latin typeface="Times New Roman" panose="02020603050405020304" pitchFamily="18" charset="0"/>
                <a:cs typeface="Times New Roman" panose="02020603050405020304" pitchFamily="18" charset="0"/>
              </a:rPr>
              <a:t>Бизнес-план</a:t>
            </a:r>
            <a:r>
              <a:rPr lang="ru-RU" altLang="ru-RU" sz="3200" dirty="0">
                <a:solidFill>
                  <a:schemeClr val="tx1"/>
                </a:solidFill>
                <a:latin typeface="Times New Roman" panose="02020603050405020304" pitchFamily="18" charset="0"/>
                <a:cs typeface="Times New Roman" panose="02020603050405020304" pitchFamily="18" charset="0"/>
              </a:rPr>
              <a:t> – краткое, точное, доступное и понятное описание предполагаемого бизнеса, важный инструмент при рассмотрении большого количества различных ситуаций, позволяющий выбрать наиболее перспективные решения и определить средства их достижения.</a:t>
            </a:r>
          </a:p>
        </p:txBody>
      </p:sp>
      <p:sp>
        <p:nvSpPr>
          <p:cNvPr id="2" name="Заголовок 2">
            <a:extLst>
              <a:ext uri="{FF2B5EF4-FFF2-40B4-BE49-F238E27FC236}">
                <a16:creationId xmlns:a16="http://schemas.microsoft.com/office/drawing/2014/main" id="{086A7098-FDFD-C58F-4872-A39C6AC03AB0}"/>
              </a:ext>
            </a:extLst>
          </p:cNvPr>
          <p:cNvSpPr txBox="1">
            <a:spLocks noChangeArrowheads="1"/>
          </p:cNvSpPr>
          <p:nvPr/>
        </p:nvSpPr>
        <p:spPr>
          <a:xfrm>
            <a:off x="3707904" y="0"/>
            <a:ext cx="6804248" cy="338554"/>
          </a:xfrm>
          <a:prstGeom prst="rect">
            <a:avLst/>
          </a:prstGeom>
          <a:noFill/>
        </p:spPr>
        <p:txBody>
          <a:bodyPr vert="horz" wrap="square" lIns="91440" tIns="45720" rIns="91440" bIns="45720" rtlCol="0" anchor="t">
            <a:sp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ru-RU" altLang="ru-RU" sz="1600" b="1">
                <a:solidFill>
                  <a:schemeClr val="tx1"/>
                </a:solidFill>
                <a:latin typeface="Times New Roman" panose="02020603050405020304" pitchFamily="18" charset="0"/>
                <a:cs typeface="Times New Roman" panose="02020603050405020304" pitchFamily="18" charset="0"/>
              </a:rPr>
              <a:t>Экономика и управление инвестиционными проектами</a:t>
            </a:r>
            <a:endParaRPr lang="ru-RU" altLang="ru-RU" sz="1600" b="1" dirty="0">
              <a:solidFill>
                <a:schemeClr val="tx1"/>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Заголовок 1">
            <a:extLst>
              <a:ext uri="{FF2B5EF4-FFF2-40B4-BE49-F238E27FC236}">
                <a16:creationId xmlns:a16="http://schemas.microsoft.com/office/drawing/2014/main" id="{A0F9F85D-4D28-4048-B4C1-B3A81AEABFD5}"/>
              </a:ext>
            </a:extLst>
          </p:cNvPr>
          <p:cNvSpPr>
            <a:spLocks noGrp="1"/>
          </p:cNvSpPr>
          <p:nvPr>
            <p:ph type="title"/>
          </p:nvPr>
        </p:nvSpPr>
        <p:spPr>
          <a:xfrm>
            <a:off x="107504" y="436797"/>
            <a:ext cx="8229600" cy="6323012"/>
          </a:xfrm>
        </p:spPr>
        <p:txBody>
          <a:bodyPr/>
          <a:lstStyle/>
          <a:p>
            <a:pPr algn="ctr"/>
            <a:r>
              <a:rPr lang="ru-RU" altLang="ru-RU" sz="3200" dirty="0">
                <a:solidFill>
                  <a:schemeClr val="tx1"/>
                </a:solidFill>
                <a:latin typeface="Times New Roman" panose="02020603050405020304" pitchFamily="18" charset="0"/>
                <a:cs typeface="Times New Roman" panose="02020603050405020304" pitchFamily="18" charset="0"/>
              </a:rPr>
              <a:t>Каждая компания составляет лишь ей присущий бизнес-план, используя собственные подходы и структуру, различающиеся в зависимости от характера бизнеса, особых целей плана и индивидуальных требований кредиторов.</a:t>
            </a:r>
            <a:br>
              <a:rPr lang="ru-RU" altLang="ru-RU" sz="3200" dirty="0">
                <a:solidFill>
                  <a:schemeClr val="tx1"/>
                </a:solidFill>
                <a:latin typeface="Times New Roman" panose="02020603050405020304" pitchFamily="18" charset="0"/>
                <a:cs typeface="Times New Roman" panose="02020603050405020304" pitchFamily="18" charset="0"/>
              </a:rPr>
            </a:br>
            <a:r>
              <a:rPr lang="ru-RU" altLang="ru-RU" sz="3200" dirty="0">
                <a:solidFill>
                  <a:schemeClr val="tx1"/>
                </a:solidFill>
                <a:latin typeface="Times New Roman" panose="02020603050405020304" pitchFamily="18" charset="0"/>
                <a:cs typeface="Times New Roman" panose="02020603050405020304" pitchFamily="18" charset="0"/>
              </a:rPr>
              <a:t>Так, например, план для производственного предприятия должен включать иные разделы, чем план для предприятия в сфере услуг. Бизнес-план, используемый для внутренних целей, отличен от плана, направленного на привлечение инвестиций.</a:t>
            </a:r>
          </a:p>
        </p:txBody>
      </p:sp>
      <p:sp>
        <p:nvSpPr>
          <p:cNvPr id="2" name="Заголовок 2">
            <a:extLst>
              <a:ext uri="{FF2B5EF4-FFF2-40B4-BE49-F238E27FC236}">
                <a16:creationId xmlns:a16="http://schemas.microsoft.com/office/drawing/2014/main" id="{ABD81091-8123-9820-FB7A-924A86009CBC}"/>
              </a:ext>
            </a:extLst>
          </p:cNvPr>
          <p:cNvSpPr txBox="1">
            <a:spLocks noChangeArrowheads="1"/>
          </p:cNvSpPr>
          <p:nvPr/>
        </p:nvSpPr>
        <p:spPr>
          <a:xfrm>
            <a:off x="3707904" y="0"/>
            <a:ext cx="6804248" cy="338554"/>
          </a:xfrm>
          <a:prstGeom prst="rect">
            <a:avLst/>
          </a:prstGeom>
          <a:noFill/>
        </p:spPr>
        <p:txBody>
          <a:bodyPr vert="horz" wrap="square" lIns="91440" tIns="45720" rIns="91440" bIns="45720" rtlCol="0" anchor="t">
            <a:sp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ru-RU" altLang="ru-RU" sz="1600" b="1">
                <a:solidFill>
                  <a:schemeClr val="tx1"/>
                </a:solidFill>
                <a:latin typeface="Times New Roman" panose="02020603050405020304" pitchFamily="18" charset="0"/>
                <a:cs typeface="Times New Roman" panose="02020603050405020304" pitchFamily="18" charset="0"/>
              </a:rPr>
              <a:t>Экономика и управление инвестиционными проектами</a:t>
            </a:r>
            <a:endParaRPr lang="ru-RU" altLang="ru-RU" sz="1600" b="1" dirty="0">
              <a:solidFill>
                <a:schemeClr val="tx1"/>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Заголовок 1">
            <a:extLst>
              <a:ext uri="{FF2B5EF4-FFF2-40B4-BE49-F238E27FC236}">
                <a16:creationId xmlns:a16="http://schemas.microsoft.com/office/drawing/2014/main" id="{04045250-8DB0-439E-B00C-53C0DFACB686}"/>
              </a:ext>
            </a:extLst>
          </p:cNvPr>
          <p:cNvSpPr>
            <a:spLocks noGrp="1"/>
          </p:cNvSpPr>
          <p:nvPr>
            <p:ph type="title"/>
          </p:nvPr>
        </p:nvSpPr>
        <p:spPr>
          <a:xfrm>
            <a:off x="0" y="548680"/>
            <a:ext cx="7920880" cy="6049001"/>
          </a:xfrm>
        </p:spPr>
        <p:txBody>
          <a:bodyPr>
            <a:normAutofit/>
          </a:bodyPr>
          <a:lstStyle/>
          <a:p>
            <a:pPr algn="ctr"/>
            <a:r>
              <a:rPr lang="ru-RU" altLang="ru-RU" sz="2400" b="1" i="1" dirty="0">
                <a:solidFill>
                  <a:schemeClr val="tx1"/>
                </a:solidFill>
                <a:latin typeface="Times New Roman" panose="02020603050405020304" pitchFamily="18" charset="0"/>
                <a:cs typeface="Times New Roman" panose="02020603050405020304" pitchFamily="18" charset="0"/>
              </a:rPr>
              <a:t>Однако есть ключевые вопросы, на которые должны быть даны ответы независимо от его целей.</a:t>
            </a:r>
            <a:br>
              <a:rPr lang="ru-RU" altLang="ru-RU" sz="2400" dirty="0">
                <a:solidFill>
                  <a:schemeClr val="tx1"/>
                </a:solidFill>
                <a:latin typeface="Times New Roman" panose="02020603050405020304" pitchFamily="18" charset="0"/>
                <a:cs typeface="Times New Roman" panose="02020603050405020304" pitchFamily="18" charset="0"/>
              </a:rPr>
            </a:br>
            <a:r>
              <a:rPr lang="ru-RU" altLang="ru-RU" sz="2400" dirty="0">
                <a:solidFill>
                  <a:schemeClr val="tx1"/>
                </a:solidFill>
                <a:latin typeface="Times New Roman" panose="02020603050405020304" pitchFamily="18" charset="0"/>
                <a:cs typeface="Times New Roman" panose="02020603050405020304" pitchFamily="18" charset="0"/>
              </a:rPr>
              <a:t>1. Что представляет собой бизнес-план компании? На первый взгляд это является настолько очевидным, что не требует объяснений, однако, как показывает опыт, многие бизнесмены оказываются несостоятельными по причине неточности определения сущности бизнеса.</a:t>
            </a:r>
            <a:br>
              <a:rPr lang="ru-RU" altLang="ru-RU" sz="2400" dirty="0">
                <a:solidFill>
                  <a:schemeClr val="tx1"/>
                </a:solidFill>
                <a:latin typeface="Times New Roman" panose="02020603050405020304" pitchFamily="18" charset="0"/>
                <a:cs typeface="Times New Roman" panose="02020603050405020304" pitchFamily="18" charset="0"/>
              </a:rPr>
            </a:br>
            <a:r>
              <a:rPr lang="ru-RU" altLang="ru-RU" sz="2400" dirty="0">
                <a:solidFill>
                  <a:schemeClr val="tx1"/>
                </a:solidFill>
                <a:latin typeface="Times New Roman" panose="02020603050405020304" pitchFamily="18" charset="0"/>
                <a:cs typeface="Times New Roman" panose="02020603050405020304" pitchFamily="18" charset="0"/>
              </a:rPr>
              <a:t>2. Каковы цели компании?</a:t>
            </a:r>
            <a:br>
              <a:rPr lang="ru-RU" altLang="ru-RU" sz="2400" dirty="0">
                <a:solidFill>
                  <a:schemeClr val="tx1"/>
                </a:solidFill>
                <a:latin typeface="Times New Roman" panose="02020603050405020304" pitchFamily="18" charset="0"/>
                <a:cs typeface="Times New Roman" panose="02020603050405020304" pitchFamily="18" charset="0"/>
              </a:rPr>
            </a:br>
            <a:r>
              <a:rPr lang="ru-RU" altLang="ru-RU" sz="2400" dirty="0">
                <a:solidFill>
                  <a:schemeClr val="tx1"/>
                </a:solidFill>
                <a:latin typeface="Times New Roman" panose="02020603050405020304" pitchFamily="18" charset="0"/>
                <a:cs typeface="Times New Roman" panose="02020603050405020304" pitchFamily="18" charset="0"/>
              </a:rPr>
              <a:t>3. Каковы стратегии и тактики, способные помочь компании в достижении целей?</a:t>
            </a:r>
            <a:br>
              <a:rPr lang="ru-RU" altLang="ru-RU" sz="2400" dirty="0">
                <a:solidFill>
                  <a:schemeClr val="tx1"/>
                </a:solidFill>
                <a:latin typeface="Times New Roman" panose="02020603050405020304" pitchFamily="18" charset="0"/>
                <a:cs typeface="Times New Roman" panose="02020603050405020304" pitchFamily="18" charset="0"/>
              </a:rPr>
            </a:br>
            <a:r>
              <a:rPr lang="ru-RU" altLang="ru-RU" sz="2400" dirty="0">
                <a:solidFill>
                  <a:schemeClr val="tx1"/>
                </a:solidFill>
                <a:latin typeface="Times New Roman" panose="02020603050405020304" pitchFamily="18" charset="0"/>
                <a:cs typeface="Times New Roman" panose="02020603050405020304" pitchFamily="18" charset="0"/>
              </a:rPr>
              <a:t>4. Каков размер влияния финансовых и других ресурсов, требуемых компании, а также в течение какого периода и как будут использованы эти ресурсы?</a:t>
            </a:r>
            <a:br>
              <a:rPr lang="ru-RU" altLang="ru-RU" sz="2400" dirty="0">
                <a:solidFill>
                  <a:schemeClr val="tx1"/>
                </a:solidFill>
                <a:latin typeface="Times New Roman" panose="02020603050405020304" pitchFamily="18" charset="0"/>
                <a:cs typeface="Times New Roman" panose="02020603050405020304" pitchFamily="18" charset="0"/>
              </a:rPr>
            </a:br>
            <a:r>
              <a:rPr lang="ru-RU" altLang="ru-RU" sz="2400" dirty="0">
                <a:solidFill>
                  <a:schemeClr val="tx1"/>
                </a:solidFill>
                <a:latin typeface="Times New Roman" panose="02020603050405020304" pitchFamily="18" charset="0"/>
                <a:cs typeface="Times New Roman" panose="02020603050405020304" pitchFamily="18" charset="0"/>
              </a:rPr>
              <a:t>5. Когда и как будут возвращены средства кредиторам и инвесторам?</a:t>
            </a:r>
            <a:br>
              <a:rPr lang="ru-RU" altLang="ru-RU" sz="2800" dirty="0">
                <a:latin typeface="Times New Roman" panose="02020603050405020304" pitchFamily="18" charset="0"/>
                <a:cs typeface="Times New Roman" panose="02020603050405020304" pitchFamily="18" charset="0"/>
              </a:rPr>
            </a:br>
            <a:endParaRPr lang="ru-RU" altLang="ru-RU" sz="2800" dirty="0">
              <a:latin typeface="Times New Roman" panose="02020603050405020304" pitchFamily="18" charset="0"/>
              <a:cs typeface="Times New Roman" panose="02020603050405020304" pitchFamily="18" charset="0"/>
            </a:endParaRPr>
          </a:p>
        </p:txBody>
      </p:sp>
      <p:sp>
        <p:nvSpPr>
          <p:cNvPr id="2" name="Заголовок 2">
            <a:extLst>
              <a:ext uri="{FF2B5EF4-FFF2-40B4-BE49-F238E27FC236}">
                <a16:creationId xmlns:a16="http://schemas.microsoft.com/office/drawing/2014/main" id="{BA10CA09-11B0-28DF-D1D8-C76D0733F865}"/>
              </a:ext>
            </a:extLst>
          </p:cNvPr>
          <p:cNvSpPr txBox="1">
            <a:spLocks noChangeArrowheads="1"/>
          </p:cNvSpPr>
          <p:nvPr/>
        </p:nvSpPr>
        <p:spPr>
          <a:xfrm>
            <a:off x="3707904" y="0"/>
            <a:ext cx="6804248" cy="338554"/>
          </a:xfrm>
          <a:prstGeom prst="rect">
            <a:avLst/>
          </a:prstGeom>
          <a:noFill/>
        </p:spPr>
        <p:txBody>
          <a:bodyPr vert="horz" wrap="square" lIns="91440" tIns="45720" rIns="91440" bIns="45720" rtlCol="0" anchor="t">
            <a:sp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ru-RU" altLang="ru-RU" sz="1600" b="1">
                <a:solidFill>
                  <a:schemeClr val="tx1"/>
                </a:solidFill>
                <a:latin typeface="Times New Roman" panose="02020603050405020304" pitchFamily="18" charset="0"/>
                <a:cs typeface="Times New Roman" panose="02020603050405020304" pitchFamily="18" charset="0"/>
              </a:rPr>
              <a:t>Экономика и управление инвестиционными проектами</a:t>
            </a:r>
            <a:endParaRPr lang="ru-RU" altLang="ru-RU" sz="1600" b="1" dirty="0">
              <a:solidFill>
                <a:schemeClr val="tx1"/>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Заголовок 1">
            <a:extLst>
              <a:ext uri="{FF2B5EF4-FFF2-40B4-BE49-F238E27FC236}">
                <a16:creationId xmlns:a16="http://schemas.microsoft.com/office/drawing/2014/main" id="{ED283398-146D-4DDE-8655-3692A585A6AC}"/>
              </a:ext>
            </a:extLst>
          </p:cNvPr>
          <p:cNvSpPr>
            <a:spLocks noGrp="1"/>
          </p:cNvSpPr>
          <p:nvPr>
            <p:ph type="title"/>
          </p:nvPr>
        </p:nvSpPr>
        <p:spPr>
          <a:xfrm>
            <a:off x="179512" y="836712"/>
            <a:ext cx="7776864" cy="6316017"/>
          </a:xfrm>
        </p:spPr>
        <p:txBody>
          <a:bodyPr>
            <a:normAutofit fontScale="90000"/>
          </a:bodyPr>
          <a:lstStyle/>
          <a:p>
            <a:pPr algn="ctr"/>
            <a:r>
              <a:rPr lang="ru-RU" altLang="ru-RU" sz="3200" b="1" i="1" dirty="0">
                <a:solidFill>
                  <a:schemeClr val="tx1"/>
                </a:solidFill>
                <a:latin typeface="Times New Roman" panose="02020603050405020304" pitchFamily="18" charset="0"/>
                <a:cs typeface="Times New Roman" panose="02020603050405020304" pitchFamily="18" charset="0"/>
              </a:rPr>
              <a:t>Имеются общие требования ко всем планам:</a:t>
            </a:r>
            <a:br>
              <a:rPr lang="ru-RU" altLang="ru-RU" sz="3200" dirty="0">
                <a:solidFill>
                  <a:schemeClr val="tx1"/>
                </a:solidFill>
                <a:latin typeface="Times New Roman" panose="02020603050405020304" pitchFamily="18" charset="0"/>
                <a:cs typeface="Times New Roman" panose="02020603050405020304" pitchFamily="18" charset="0"/>
              </a:rPr>
            </a:br>
            <a:r>
              <a:rPr lang="ru-RU" altLang="ru-RU" sz="3200" dirty="0">
                <a:solidFill>
                  <a:schemeClr val="tx1"/>
                </a:solidFill>
                <a:latin typeface="Times New Roman" panose="02020603050405020304" pitchFamily="18" charset="0"/>
                <a:cs typeface="Times New Roman" panose="02020603050405020304" pitchFamily="18" charset="0"/>
              </a:rPr>
              <a:t>план должен быть коротким, но включать в себя наиболее важные особенности бизнеса.</a:t>
            </a:r>
            <a:br>
              <a:rPr lang="ru-RU" altLang="ru-RU" sz="3200" dirty="0">
                <a:solidFill>
                  <a:schemeClr val="tx1"/>
                </a:solidFill>
                <a:latin typeface="Times New Roman" panose="02020603050405020304" pitchFamily="18" charset="0"/>
                <a:cs typeface="Times New Roman" panose="02020603050405020304" pitchFamily="18" charset="0"/>
              </a:rPr>
            </a:br>
            <a:r>
              <a:rPr lang="ru-RU" altLang="ru-RU" sz="3200" dirty="0">
                <a:solidFill>
                  <a:schemeClr val="tx1"/>
                </a:solidFill>
                <a:latin typeface="Times New Roman" panose="02020603050405020304" pitchFamily="18" charset="0"/>
                <a:cs typeface="Times New Roman" panose="02020603050405020304" pitchFamily="18" charset="0"/>
              </a:rPr>
              <a:t>Объем от 7 до 10  печатных двухсторонних листов текста может считаться идеальным. Тем не менее в ряде случаев требуются более детальные бизнес-планы объемом в 50 страниц.</a:t>
            </a:r>
            <a:br>
              <a:rPr lang="ru-RU" altLang="ru-RU" sz="3200" dirty="0">
                <a:solidFill>
                  <a:schemeClr val="tx1"/>
                </a:solidFill>
                <a:latin typeface="Times New Roman" panose="02020603050405020304" pitchFamily="18" charset="0"/>
                <a:cs typeface="Times New Roman" panose="02020603050405020304" pitchFamily="18" charset="0"/>
              </a:rPr>
            </a:br>
            <a:r>
              <a:rPr lang="ru-RU" altLang="ru-RU" sz="3200" dirty="0">
                <a:solidFill>
                  <a:schemeClr val="tx1"/>
                </a:solidFill>
                <a:latin typeface="Times New Roman" panose="02020603050405020304" pitchFamily="18" charset="0"/>
                <a:cs typeface="Times New Roman" panose="02020603050405020304" pitchFamily="18" charset="0"/>
              </a:rPr>
              <a:t>В любом случае, непервоочередная информация не должна включаться в бизнес-план, хотя такие сведения могут быть подготовлены для последующего обсуждения.</a:t>
            </a:r>
          </a:p>
        </p:txBody>
      </p:sp>
      <p:sp>
        <p:nvSpPr>
          <p:cNvPr id="2" name="Заголовок 2">
            <a:extLst>
              <a:ext uri="{FF2B5EF4-FFF2-40B4-BE49-F238E27FC236}">
                <a16:creationId xmlns:a16="http://schemas.microsoft.com/office/drawing/2014/main" id="{92FD6D86-3CCA-6DA1-75C0-68E3766326DB}"/>
              </a:ext>
            </a:extLst>
          </p:cNvPr>
          <p:cNvSpPr txBox="1">
            <a:spLocks noChangeArrowheads="1"/>
          </p:cNvSpPr>
          <p:nvPr/>
        </p:nvSpPr>
        <p:spPr>
          <a:xfrm>
            <a:off x="3707904" y="0"/>
            <a:ext cx="6804248" cy="338554"/>
          </a:xfrm>
          <a:prstGeom prst="rect">
            <a:avLst/>
          </a:prstGeom>
          <a:noFill/>
        </p:spPr>
        <p:txBody>
          <a:bodyPr vert="horz" wrap="square" lIns="91440" tIns="45720" rIns="91440" bIns="45720" rtlCol="0" anchor="t">
            <a:sp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ru-RU" altLang="ru-RU" sz="1600" b="1">
                <a:solidFill>
                  <a:schemeClr val="tx1"/>
                </a:solidFill>
                <a:latin typeface="Times New Roman" panose="02020603050405020304" pitchFamily="18" charset="0"/>
                <a:cs typeface="Times New Roman" panose="02020603050405020304" pitchFamily="18" charset="0"/>
              </a:rPr>
              <a:t>Экономика и управление инвестиционными проектами</a:t>
            </a:r>
            <a:endParaRPr lang="ru-RU" altLang="ru-RU" sz="1600" b="1" dirty="0">
              <a:solidFill>
                <a:schemeClr val="tx1"/>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Заголовок 1">
            <a:extLst>
              <a:ext uri="{FF2B5EF4-FFF2-40B4-BE49-F238E27FC236}">
                <a16:creationId xmlns:a16="http://schemas.microsoft.com/office/drawing/2014/main" id="{AE5B0DA4-BFA9-44C3-9D4F-79A95BABDD1D}"/>
              </a:ext>
            </a:extLst>
          </p:cNvPr>
          <p:cNvSpPr>
            <a:spLocks noGrp="1"/>
          </p:cNvSpPr>
          <p:nvPr>
            <p:ph type="title"/>
          </p:nvPr>
        </p:nvSpPr>
        <p:spPr>
          <a:xfrm>
            <a:off x="323528" y="620688"/>
            <a:ext cx="8229600" cy="5976664"/>
          </a:xfrm>
        </p:spPr>
        <p:txBody>
          <a:bodyPr/>
          <a:lstStyle/>
          <a:p>
            <a:pPr algn="ctr"/>
            <a:r>
              <a:rPr lang="ru-RU" altLang="ru-RU" sz="3200" b="1" dirty="0">
                <a:solidFill>
                  <a:schemeClr val="tx1"/>
                </a:solidFill>
                <a:latin typeface="Times New Roman" panose="02020603050405020304" pitchFamily="18" charset="0"/>
                <a:cs typeface="Times New Roman" panose="02020603050405020304" pitchFamily="18" charset="0"/>
              </a:rPr>
              <a:t>Примерный перечень разделов бизнес-плана, задач экономического анализа и оценки бизнеса.</a:t>
            </a:r>
            <a:br>
              <a:rPr lang="ru-RU" altLang="ru-RU" sz="3200" b="1" dirty="0">
                <a:solidFill>
                  <a:schemeClr val="tx1"/>
                </a:solidFill>
                <a:latin typeface="Times New Roman" panose="02020603050405020304" pitchFamily="18" charset="0"/>
                <a:cs typeface="Times New Roman" panose="02020603050405020304" pitchFamily="18" charset="0"/>
              </a:rPr>
            </a:br>
            <a:r>
              <a:rPr lang="ru-RU" altLang="ru-RU" sz="2800" dirty="0">
                <a:solidFill>
                  <a:schemeClr val="tx1"/>
                </a:solidFill>
                <a:latin typeface="Times New Roman" panose="02020603050405020304" pitchFamily="18" charset="0"/>
                <a:cs typeface="Times New Roman" panose="02020603050405020304" pitchFamily="18" charset="0"/>
              </a:rPr>
              <a:t>1. Титульный лист</a:t>
            </a:r>
            <a:br>
              <a:rPr lang="ru-RU" altLang="ru-RU" sz="2800" dirty="0">
                <a:solidFill>
                  <a:schemeClr val="tx1"/>
                </a:solidFill>
                <a:latin typeface="Times New Roman" panose="02020603050405020304" pitchFamily="18" charset="0"/>
                <a:cs typeface="Times New Roman" panose="02020603050405020304" pitchFamily="18" charset="0"/>
              </a:rPr>
            </a:br>
            <a:r>
              <a:rPr lang="ru-RU" altLang="ru-RU" sz="2800" dirty="0">
                <a:solidFill>
                  <a:schemeClr val="tx1"/>
                </a:solidFill>
                <a:latin typeface="Times New Roman" panose="02020603050405020304" pitchFamily="18" charset="0"/>
                <a:cs typeface="Times New Roman" panose="02020603050405020304" pitchFamily="18" charset="0"/>
              </a:rPr>
              <a:t>2. Резюме</a:t>
            </a:r>
            <a:br>
              <a:rPr lang="ru-RU" altLang="ru-RU" sz="2800" dirty="0">
                <a:solidFill>
                  <a:schemeClr val="tx1"/>
                </a:solidFill>
                <a:latin typeface="Times New Roman" panose="02020603050405020304" pitchFamily="18" charset="0"/>
                <a:cs typeface="Times New Roman" panose="02020603050405020304" pitchFamily="18" charset="0"/>
              </a:rPr>
            </a:br>
            <a:r>
              <a:rPr lang="ru-RU" altLang="ru-RU" sz="2800" dirty="0">
                <a:solidFill>
                  <a:schemeClr val="tx1"/>
                </a:solidFill>
                <a:latin typeface="Times New Roman" panose="02020603050405020304" pitchFamily="18" charset="0"/>
                <a:cs typeface="Times New Roman" panose="02020603050405020304" pitchFamily="18" charset="0"/>
              </a:rPr>
              <a:t>3. Товар (услуга)</a:t>
            </a:r>
            <a:br>
              <a:rPr lang="ru-RU" altLang="ru-RU" sz="2800" dirty="0">
                <a:solidFill>
                  <a:schemeClr val="tx1"/>
                </a:solidFill>
                <a:latin typeface="Times New Roman" panose="02020603050405020304" pitchFamily="18" charset="0"/>
                <a:cs typeface="Times New Roman" panose="02020603050405020304" pitchFamily="18" charset="0"/>
              </a:rPr>
            </a:br>
            <a:r>
              <a:rPr lang="ru-RU" altLang="ru-RU" sz="2800" dirty="0">
                <a:solidFill>
                  <a:schemeClr val="tx1"/>
                </a:solidFill>
                <a:latin typeface="Times New Roman" panose="02020603050405020304" pitchFamily="18" charset="0"/>
                <a:cs typeface="Times New Roman" panose="02020603050405020304" pitchFamily="18" charset="0"/>
              </a:rPr>
              <a:t>4. Рынок сбыта</a:t>
            </a:r>
            <a:br>
              <a:rPr lang="ru-RU" altLang="ru-RU" sz="2800" dirty="0">
                <a:solidFill>
                  <a:schemeClr val="tx1"/>
                </a:solidFill>
                <a:latin typeface="Times New Roman" panose="02020603050405020304" pitchFamily="18" charset="0"/>
                <a:cs typeface="Times New Roman" panose="02020603050405020304" pitchFamily="18" charset="0"/>
              </a:rPr>
            </a:br>
            <a:r>
              <a:rPr lang="ru-RU" altLang="ru-RU" sz="2800" dirty="0">
                <a:solidFill>
                  <a:schemeClr val="tx1"/>
                </a:solidFill>
                <a:latin typeface="Times New Roman" panose="02020603050405020304" pitchFamily="18" charset="0"/>
                <a:cs typeface="Times New Roman" panose="02020603050405020304" pitchFamily="18" charset="0"/>
              </a:rPr>
              <a:t>5. Конкуренция</a:t>
            </a:r>
            <a:br>
              <a:rPr lang="ru-RU" altLang="ru-RU" sz="2800" dirty="0">
                <a:solidFill>
                  <a:schemeClr val="tx1"/>
                </a:solidFill>
                <a:latin typeface="Times New Roman" panose="02020603050405020304" pitchFamily="18" charset="0"/>
                <a:cs typeface="Times New Roman" panose="02020603050405020304" pitchFamily="18" charset="0"/>
              </a:rPr>
            </a:br>
            <a:r>
              <a:rPr lang="ru-RU" altLang="ru-RU" sz="2800" dirty="0">
                <a:solidFill>
                  <a:schemeClr val="tx1"/>
                </a:solidFill>
                <a:latin typeface="Times New Roman" panose="02020603050405020304" pitchFamily="18" charset="0"/>
                <a:cs typeface="Times New Roman" panose="02020603050405020304" pitchFamily="18" charset="0"/>
              </a:rPr>
              <a:t>6. План маркетинга</a:t>
            </a:r>
            <a:br>
              <a:rPr lang="ru-RU" altLang="ru-RU" sz="2800" dirty="0">
                <a:solidFill>
                  <a:schemeClr val="tx1"/>
                </a:solidFill>
                <a:latin typeface="Times New Roman" panose="02020603050405020304" pitchFamily="18" charset="0"/>
                <a:cs typeface="Times New Roman" panose="02020603050405020304" pitchFamily="18" charset="0"/>
              </a:rPr>
            </a:br>
            <a:r>
              <a:rPr lang="ru-RU" altLang="ru-RU" sz="2800" dirty="0">
                <a:solidFill>
                  <a:schemeClr val="tx1"/>
                </a:solidFill>
                <a:latin typeface="Times New Roman" panose="02020603050405020304" pitchFamily="18" charset="0"/>
                <a:cs typeface="Times New Roman" panose="02020603050405020304" pitchFamily="18" charset="0"/>
              </a:rPr>
              <a:t>7. План производства</a:t>
            </a:r>
            <a:br>
              <a:rPr lang="ru-RU" altLang="ru-RU" sz="2800" dirty="0">
                <a:solidFill>
                  <a:schemeClr val="tx1"/>
                </a:solidFill>
                <a:latin typeface="Times New Roman" panose="02020603050405020304" pitchFamily="18" charset="0"/>
                <a:cs typeface="Times New Roman" panose="02020603050405020304" pitchFamily="18" charset="0"/>
              </a:rPr>
            </a:br>
            <a:r>
              <a:rPr lang="ru-RU" altLang="ru-RU" sz="2800" dirty="0">
                <a:solidFill>
                  <a:schemeClr val="tx1"/>
                </a:solidFill>
                <a:latin typeface="Times New Roman" panose="02020603050405020304" pitchFamily="18" charset="0"/>
                <a:cs typeface="Times New Roman" panose="02020603050405020304" pitchFamily="18" charset="0"/>
              </a:rPr>
              <a:t>8. Оценка риска и страхование</a:t>
            </a:r>
            <a:br>
              <a:rPr lang="ru-RU" altLang="ru-RU" sz="2800" dirty="0">
                <a:solidFill>
                  <a:schemeClr val="tx1"/>
                </a:solidFill>
                <a:latin typeface="Times New Roman" panose="02020603050405020304" pitchFamily="18" charset="0"/>
                <a:cs typeface="Times New Roman" panose="02020603050405020304" pitchFamily="18" charset="0"/>
              </a:rPr>
            </a:br>
            <a:r>
              <a:rPr lang="ru-RU" altLang="ru-RU" sz="2800" dirty="0">
                <a:solidFill>
                  <a:schemeClr val="tx1"/>
                </a:solidFill>
                <a:latin typeface="Times New Roman" panose="02020603050405020304" pitchFamily="18" charset="0"/>
                <a:cs typeface="Times New Roman" panose="02020603050405020304" pitchFamily="18" charset="0"/>
              </a:rPr>
              <a:t>9. Финансовый план</a:t>
            </a:r>
            <a:br>
              <a:rPr lang="ru-RU" altLang="ru-RU" sz="2800" dirty="0">
                <a:solidFill>
                  <a:schemeClr val="tx1"/>
                </a:solidFill>
                <a:latin typeface="Times New Roman" panose="02020603050405020304" pitchFamily="18" charset="0"/>
                <a:cs typeface="Times New Roman" panose="02020603050405020304" pitchFamily="18" charset="0"/>
              </a:rPr>
            </a:br>
            <a:r>
              <a:rPr lang="ru-RU" altLang="ru-RU" sz="2800" dirty="0">
                <a:solidFill>
                  <a:schemeClr val="tx1"/>
                </a:solidFill>
                <a:latin typeface="Times New Roman" panose="02020603050405020304" pitchFamily="18" charset="0"/>
                <a:cs typeface="Times New Roman" panose="02020603050405020304" pitchFamily="18" charset="0"/>
              </a:rPr>
              <a:t>10. Стратегия финансирования</a:t>
            </a:r>
            <a:endParaRPr lang="ru-RU" altLang="ru-RU" sz="3200" b="1" dirty="0">
              <a:solidFill>
                <a:schemeClr val="tx1"/>
              </a:solidFill>
              <a:latin typeface="Times New Roman" panose="02020603050405020304" pitchFamily="18" charset="0"/>
              <a:cs typeface="Times New Roman" panose="02020603050405020304" pitchFamily="18" charset="0"/>
            </a:endParaRPr>
          </a:p>
        </p:txBody>
      </p:sp>
      <p:sp>
        <p:nvSpPr>
          <p:cNvPr id="2" name="Заголовок 2">
            <a:extLst>
              <a:ext uri="{FF2B5EF4-FFF2-40B4-BE49-F238E27FC236}">
                <a16:creationId xmlns:a16="http://schemas.microsoft.com/office/drawing/2014/main" id="{8567AD8F-920F-02D6-98C0-1FE262D8072E}"/>
              </a:ext>
            </a:extLst>
          </p:cNvPr>
          <p:cNvSpPr txBox="1">
            <a:spLocks noChangeArrowheads="1"/>
          </p:cNvSpPr>
          <p:nvPr/>
        </p:nvSpPr>
        <p:spPr>
          <a:xfrm>
            <a:off x="3707904" y="0"/>
            <a:ext cx="6804248" cy="338554"/>
          </a:xfrm>
          <a:prstGeom prst="rect">
            <a:avLst/>
          </a:prstGeom>
          <a:noFill/>
        </p:spPr>
        <p:txBody>
          <a:bodyPr vert="horz" wrap="square" lIns="91440" tIns="45720" rIns="91440" bIns="45720" rtlCol="0" anchor="t">
            <a:sp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ru-RU" altLang="ru-RU" sz="1600" b="1">
                <a:solidFill>
                  <a:schemeClr val="tx1"/>
                </a:solidFill>
                <a:latin typeface="Times New Roman" panose="02020603050405020304" pitchFamily="18" charset="0"/>
                <a:cs typeface="Times New Roman" panose="02020603050405020304" pitchFamily="18" charset="0"/>
              </a:rPr>
              <a:t>Экономика и управление инвестиционными проектами</a:t>
            </a:r>
            <a:endParaRPr lang="ru-RU" altLang="ru-RU" sz="1600" b="1" dirty="0">
              <a:solidFill>
                <a:schemeClr val="tx1"/>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Заголовок 1">
            <a:extLst>
              <a:ext uri="{FF2B5EF4-FFF2-40B4-BE49-F238E27FC236}">
                <a16:creationId xmlns:a16="http://schemas.microsoft.com/office/drawing/2014/main" id="{5A40ABDF-7FAE-43BD-96F1-51F511834000}"/>
              </a:ext>
            </a:extLst>
          </p:cNvPr>
          <p:cNvSpPr>
            <a:spLocks noGrp="1"/>
          </p:cNvSpPr>
          <p:nvPr>
            <p:ph type="title"/>
          </p:nvPr>
        </p:nvSpPr>
        <p:spPr>
          <a:xfrm>
            <a:off x="467544" y="1124745"/>
            <a:ext cx="6696744" cy="3384376"/>
          </a:xfrm>
        </p:spPr>
        <p:txBody>
          <a:bodyPr>
            <a:normAutofit fontScale="90000"/>
          </a:bodyPr>
          <a:lstStyle/>
          <a:p>
            <a:pPr algn="ctr"/>
            <a:r>
              <a:rPr lang="ru-RU" altLang="ru-RU" sz="3200" b="1" dirty="0">
                <a:solidFill>
                  <a:schemeClr val="tx1"/>
                </a:solidFill>
                <a:latin typeface="Times New Roman" panose="02020603050405020304" pitchFamily="18" charset="0"/>
                <a:cs typeface="Times New Roman" panose="02020603050405020304" pitchFamily="18" charset="0"/>
              </a:rPr>
              <a:t>1. Титульный лист</a:t>
            </a:r>
            <a:br>
              <a:rPr lang="ru-RU" altLang="ru-RU" sz="3200" b="1" dirty="0">
                <a:solidFill>
                  <a:schemeClr val="tx1"/>
                </a:solidFill>
                <a:latin typeface="Times New Roman" panose="02020603050405020304" pitchFamily="18" charset="0"/>
                <a:cs typeface="Times New Roman" panose="02020603050405020304" pitchFamily="18" charset="0"/>
              </a:rPr>
            </a:br>
            <a:r>
              <a:rPr lang="ru-RU" altLang="ru-RU" sz="3200" b="1" dirty="0">
                <a:solidFill>
                  <a:schemeClr val="tx1"/>
                </a:solidFill>
                <a:latin typeface="Times New Roman" panose="02020603050405020304" pitchFamily="18" charset="0"/>
                <a:cs typeface="Times New Roman" panose="02020603050405020304" pitchFamily="18" charset="0"/>
              </a:rPr>
              <a:t> </a:t>
            </a:r>
            <a:br>
              <a:rPr lang="ru-RU" altLang="ru-RU" sz="3200" dirty="0">
                <a:solidFill>
                  <a:schemeClr val="tx1"/>
                </a:solidFill>
                <a:latin typeface="Times New Roman" panose="02020603050405020304" pitchFamily="18" charset="0"/>
                <a:cs typeface="Times New Roman" panose="02020603050405020304" pitchFamily="18" charset="0"/>
              </a:rPr>
            </a:br>
            <a:r>
              <a:rPr lang="ru-RU" altLang="ru-RU" sz="3200" u="sng" dirty="0">
                <a:solidFill>
                  <a:schemeClr val="tx1"/>
                </a:solidFill>
                <a:latin typeface="Times New Roman" panose="02020603050405020304" pitchFamily="18" charset="0"/>
                <a:cs typeface="Times New Roman" panose="02020603050405020304" pitchFamily="18" charset="0"/>
              </a:rPr>
              <a:t>Содержание раздела. </a:t>
            </a:r>
            <a:r>
              <a:rPr lang="ru-RU" altLang="ru-RU" sz="3200" dirty="0">
                <a:solidFill>
                  <a:schemeClr val="tx1"/>
                </a:solidFill>
                <a:latin typeface="Times New Roman" panose="02020603050405020304" pitchFamily="18" charset="0"/>
                <a:cs typeface="Times New Roman" panose="02020603050405020304" pitchFamily="18" charset="0"/>
              </a:rPr>
              <a:t>Название и адрес предприятия. Имена и адреса учредителей. Суть предлагаемого проекта. Стоимость проекта. Ссылка на секретность.</a:t>
            </a:r>
            <a:br>
              <a:rPr lang="ru-RU" altLang="ru-RU" sz="3200" dirty="0">
                <a:solidFill>
                  <a:schemeClr val="tx1"/>
                </a:solidFill>
                <a:latin typeface="Times New Roman" panose="02020603050405020304" pitchFamily="18" charset="0"/>
                <a:cs typeface="Times New Roman" panose="02020603050405020304" pitchFamily="18" charset="0"/>
              </a:rPr>
            </a:br>
            <a:br>
              <a:rPr lang="ru-RU" altLang="ru-RU" sz="3200" dirty="0">
                <a:latin typeface="Times New Roman" panose="02020603050405020304" pitchFamily="18" charset="0"/>
                <a:cs typeface="Times New Roman" panose="02020603050405020304" pitchFamily="18" charset="0"/>
              </a:rPr>
            </a:br>
            <a:endParaRPr lang="ru-RU" altLang="ru-RU" sz="3200" b="1" dirty="0">
              <a:latin typeface="Times New Roman" panose="02020603050405020304" pitchFamily="18" charset="0"/>
              <a:cs typeface="Times New Roman" panose="02020603050405020304" pitchFamily="18" charset="0"/>
            </a:endParaRPr>
          </a:p>
        </p:txBody>
      </p:sp>
      <p:sp>
        <p:nvSpPr>
          <p:cNvPr id="2" name="Заголовок 2">
            <a:extLst>
              <a:ext uri="{FF2B5EF4-FFF2-40B4-BE49-F238E27FC236}">
                <a16:creationId xmlns:a16="http://schemas.microsoft.com/office/drawing/2014/main" id="{7131CF7A-5EE3-CAC7-BE8E-1981B43D64A0}"/>
              </a:ext>
            </a:extLst>
          </p:cNvPr>
          <p:cNvSpPr txBox="1">
            <a:spLocks noChangeArrowheads="1"/>
          </p:cNvSpPr>
          <p:nvPr/>
        </p:nvSpPr>
        <p:spPr>
          <a:xfrm>
            <a:off x="3707904" y="0"/>
            <a:ext cx="6804248" cy="338554"/>
          </a:xfrm>
          <a:prstGeom prst="rect">
            <a:avLst/>
          </a:prstGeom>
          <a:noFill/>
        </p:spPr>
        <p:txBody>
          <a:bodyPr vert="horz" wrap="square" lIns="91440" tIns="45720" rIns="91440" bIns="45720" rtlCol="0" anchor="t">
            <a:sp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ru-RU" altLang="ru-RU" sz="1600" b="1">
                <a:solidFill>
                  <a:schemeClr val="tx1"/>
                </a:solidFill>
                <a:latin typeface="Times New Roman" panose="02020603050405020304" pitchFamily="18" charset="0"/>
                <a:cs typeface="Times New Roman" panose="02020603050405020304" pitchFamily="18" charset="0"/>
              </a:rPr>
              <a:t>Экономика и управление инвестиционными проектами</a:t>
            </a:r>
            <a:endParaRPr lang="ru-RU" altLang="ru-RU" sz="1600" b="1" dirty="0">
              <a:solidFill>
                <a:schemeClr val="tx1"/>
              </a:solidFill>
              <a:latin typeface="Times New Roman" panose="02020603050405020304" pitchFamily="18" charset="0"/>
              <a:cs typeface="Times New Roman" panose="02020603050405020304" pitchFamily="18" charset="0"/>
            </a:endParaRPr>
          </a:p>
        </p:txBody>
      </p:sp>
    </p:spTree>
  </p:cSld>
  <p:clrMapOvr>
    <a:masterClrMapping/>
  </p:clrMapOvr>
</p:sld>
</file>

<file path=ppt/theme/theme1.xml><?xml version="1.0" encoding="utf-8"?>
<a:theme xmlns:a="http://schemas.openxmlformats.org/drawingml/2006/main" name="Аспект">
  <a:themeElements>
    <a:clrScheme name="Аспект">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Аспект">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Аспект">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5331</TotalTime>
  <Words>1185</Words>
  <Application>Microsoft Office PowerPoint</Application>
  <PresentationFormat>Экран (4:3)</PresentationFormat>
  <Paragraphs>39</Paragraphs>
  <Slides>18</Slides>
  <Notes>1</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18</vt:i4>
      </vt:variant>
    </vt:vector>
  </HeadingPairs>
  <TitlesOfParts>
    <vt:vector size="24" baseType="lpstr">
      <vt:lpstr>Arial</vt:lpstr>
      <vt:lpstr>Calibri</vt:lpstr>
      <vt:lpstr>Times New Roman</vt:lpstr>
      <vt:lpstr>Trebuchet MS</vt:lpstr>
      <vt:lpstr>Wingdings 3</vt:lpstr>
      <vt:lpstr>Аспект</vt:lpstr>
      <vt:lpstr>Экономика и управление инвестиционными проектами</vt:lpstr>
      <vt:lpstr>План лекции: 1. Функции бизнес-плана как инструмента управления проектом. Структура бизнес-плана.  </vt:lpstr>
      <vt:lpstr>5.1. Функции бизнес-плана как инструмента управления проектом. Структура бизнес-плана.  Ни одно предприятие не сможет работать прибыльно в условиях рыночной экономики без тщательно подготовленного бизнес-плана. Бизнес-план дает детальные пояснения, как будет происходить управление бизнесом, с тем чтобы обеспечить его прибыльность, а также возвратность инвестиций. В общем случае бизнес-план составляется для внешних и внутренних целей. Внешняя сторона бизнес-плана предназначается для оправдания доверия инвесторов и кредиторов, убеждения их в потенциальных возможностях компании, компетентности ее сотрудников, а также необходимости оказания ей стратегической и финансовой помощи.</vt:lpstr>
      <vt:lpstr>Бизнес-план – краткое, точное, доступное и понятное описание предполагаемого бизнеса, важный инструмент при рассмотрении большого количества различных ситуаций, позволяющий выбрать наиболее перспективные решения и определить средства их достижения.</vt:lpstr>
      <vt:lpstr>Каждая компания составляет лишь ей присущий бизнес-план, используя собственные подходы и структуру, различающиеся в зависимости от характера бизнеса, особых целей плана и индивидуальных требований кредиторов. Так, например, план для производственного предприятия должен включать иные разделы, чем план для предприятия в сфере услуг. Бизнес-план, используемый для внутренних целей, отличен от плана, направленного на привлечение инвестиций.</vt:lpstr>
      <vt:lpstr>Однако есть ключевые вопросы, на которые должны быть даны ответы независимо от его целей. 1. Что представляет собой бизнес-план компании? На первый взгляд это является настолько очевидным, что не требует объяснений, однако, как показывает опыт, многие бизнесмены оказываются несостоятельными по причине неточности определения сущности бизнеса. 2. Каковы цели компании? 3. Каковы стратегии и тактики, способные помочь компании в достижении целей? 4. Каков размер влияния финансовых и других ресурсов, требуемых компании, а также в течение какого периода и как будут использованы эти ресурсы? 5. Когда и как будут возвращены средства кредиторам и инвесторам? </vt:lpstr>
      <vt:lpstr>Имеются общие требования ко всем планам: план должен быть коротким, но включать в себя наиболее важные особенности бизнеса. Объем от 7 до 10  печатных двухсторонних листов текста может считаться идеальным. Тем не менее в ряде случаев требуются более детальные бизнес-планы объемом в 50 страниц. В любом случае, непервоочередная информация не должна включаться в бизнес-план, хотя такие сведения могут быть подготовлены для последующего обсуждения.</vt:lpstr>
      <vt:lpstr>Примерный перечень разделов бизнес-плана, задач экономического анализа и оценки бизнеса. 1. Титульный лист 2. Резюме 3. Товар (услуга) 4. Рынок сбыта 5. Конкуренция 6. План маркетинга 7. План производства 8. Оценка риска и страхование 9. Финансовый план 10. Стратегия финансирования</vt:lpstr>
      <vt:lpstr>1. Титульный лист   Содержание раздела. Название и адрес предприятия. Имена и адреса учредителей. Суть предлагаемого проекта. Стоимость проекта. Ссылка на секретность.  </vt:lpstr>
      <vt:lpstr>2. Резюме Содержание раздела. Основные положения предполагаемого проекта. Цель предполагаемого проекта. Новизна предполагаемой продукции. Сведения об объекте продаж, выручке, затратах, прибыли, сроках возврата кредитов.  Задачи анализа и оценка бизнеса. Анализ и оценка продаж. Анализ затрат. Оценка риска. Оценка прибыли.</vt:lpstr>
      <vt:lpstr>3. Товар (услуга) Содержание раздела. Описание продукта (услуги): потребительские свойства товара, отличие от товара конкурентов, степень защищенности патентами, прогноз цены и затрат на производство, организацию сервиса.  Задачи анализа и оценка бизнеса. Оценка потребительских свойств товара. Анализ товара конкурентов. Анализ цен и затрат на производство продукции. </vt:lpstr>
      <vt:lpstr>4. Рынок сбыта Содержание раздела. Положение дел в отрасли. Потенциальные потребители. Рыночная конъюнктура.  Задачи анализа и оценка бизнеса. Оценка положения дел в отрасли. Анализ темпов прироста по отрасли. Анализ потенциальных потребителей. Анализ рыночной конъюнктуры. </vt:lpstr>
      <vt:lpstr>5. Конкуренция Содержание раздела. Потенциальные конкуренты: оценка объема их продаж, доходов, перспектив внедрения, моделей, основных характеристик уровня качества и дизайна их продукции, ценовой политики.  Задачи анализа и оценка бизнеса. Сравнительный анализ (отдельных групп показателей деятельности конкурентов). Анализ целей, стратегий конкурентов. Анализ сильных и слабых сторон деятельности конкурентов.</vt:lpstr>
      <vt:lpstr>6. План маркетинга Содержание раздела. Цены. Каналы сбыта. Реклама. Прогноз новой продукции. Ценообразование. Ценовые показатели.  Задачи анализа и оценка бизнеса. Анализ состояния рынка. Анализ изменения цен. Анализ внешних и внутренних факторов рынка. Анализ эффективности рекламы. Анализ слабых и сильных сторон предприятия. Анализ производственных возможностей предприятия. </vt:lpstr>
      <vt:lpstr>7. План производства Содержание раздела. Производственный процесс (его описание). Перечень базовых операций по обработке и сборке. Поставка сырья, материалов, комплектующих изделий с полным перечнем условий (по цене, количеству, качеству). Оборудование, здания, сооружения. Трудовые ресурсы. Затраты на производство продукции.  Задачи анализа и оценка бизнеса. Анализ загрузки производственных мощностей. Анализ производственной программы. Анализ норм расхода сырья и материалов. Анализ затрат на производство продукции. Анализ рентабельности производства.</vt:lpstr>
      <vt:lpstr>8. Оценка риска и страхование Содержание раздела. Слабые стороны предприятия. Вероятность появления новых технологий. Альтернативные стратегии. Меры профилактики рисков. Программа страхования от рисков.  Задачи анализа и оценка бизнеса. Анализ риска  по источникам и причинам. Анализ риска статистическим, экспертным и комбинированным методами. Анализ выбора инвестиционных решений.</vt:lpstr>
      <vt:lpstr>9. Финансовый план Содержание раздела. Прогноз объемов реализации. Баланс денежных расходов и поступлений. Таблица доходов и затрат. Сводный баланс активов и пассивов предприятия. График достижения безубыточности.   Задачи анализа и оценка бизнеса. Финансовый анализ деятельности предприятия. Анализ баланса денежных расходов и поступлений. Анализ безубыточности. Анализ доходов и затрат. Выявление внутрихозяйственных резервов для укрепления финансового положения.</vt:lpstr>
      <vt:lpstr>10. Стратегия финансирования Содержание раздела. Определение величины и источников получения средств. Обоснование полного возврата средств и получения доходов.  Задачи анализа и оценка бизнеса. Анализ средств по источникам. Анализ платежеспособности предприятия. Анализ сроков окупаемости вложений.</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САМОХВАЛОВА МАРИЯ ВЛАДИМИРОВНА</dc:title>
  <dc:creator>Мария</dc:creator>
  <cp:lastModifiedBy>ms.mmv84@gmail.com</cp:lastModifiedBy>
  <cp:revision>306</cp:revision>
  <dcterms:created xsi:type="dcterms:W3CDTF">2011-12-27T02:54:18Z</dcterms:created>
  <dcterms:modified xsi:type="dcterms:W3CDTF">2023-04-28T02:14:54Z</dcterms:modified>
</cp:coreProperties>
</file>