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ms-office.legacyDiagramTex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legacyDocTextInfo.bin" ContentType="application/vnd.ms-office.legacyDocTextInfo"/>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56"/>
  </p:notesMasterIdLst>
  <p:sldIdLst>
    <p:sldId id="256" r:id="rId3"/>
    <p:sldId id="319" r:id="rId4"/>
    <p:sldId id="260" r:id="rId5"/>
    <p:sldId id="324" r:id="rId6"/>
    <p:sldId id="325" r:id="rId7"/>
    <p:sldId id="338" r:id="rId8"/>
    <p:sldId id="326" r:id="rId9"/>
    <p:sldId id="341" r:id="rId10"/>
    <p:sldId id="327" r:id="rId11"/>
    <p:sldId id="328" r:id="rId12"/>
    <p:sldId id="329" r:id="rId13"/>
    <p:sldId id="342" r:id="rId14"/>
    <p:sldId id="330" r:id="rId15"/>
    <p:sldId id="343" r:id="rId16"/>
    <p:sldId id="331" r:id="rId17"/>
    <p:sldId id="345" r:id="rId18"/>
    <p:sldId id="346" r:id="rId19"/>
    <p:sldId id="344" r:id="rId20"/>
    <p:sldId id="332" r:id="rId21"/>
    <p:sldId id="262" r:id="rId22"/>
    <p:sldId id="311" r:id="rId23"/>
    <p:sldId id="358" r:id="rId24"/>
    <p:sldId id="359" r:id="rId25"/>
    <p:sldId id="360" r:id="rId26"/>
    <p:sldId id="258" r:id="rId27"/>
    <p:sldId id="257" r:id="rId28"/>
    <p:sldId id="347" r:id="rId29"/>
    <p:sldId id="267" r:id="rId30"/>
    <p:sldId id="259" r:id="rId31"/>
    <p:sldId id="263" r:id="rId32"/>
    <p:sldId id="264" r:id="rId33"/>
    <p:sldId id="313" r:id="rId34"/>
    <p:sldId id="265" r:id="rId35"/>
    <p:sldId id="266" r:id="rId36"/>
    <p:sldId id="268" r:id="rId37"/>
    <p:sldId id="269" r:id="rId38"/>
    <p:sldId id="314" r:id="rId39"/>
    <p:sldId id="322" r:id="rId40"/>
    <p:sldId id="270" r:id="rId41"/>
    <p:sldId id="318" r:id="rId42"/>
    <p:sldId id="272" r:id="rId43"/>
    <p:sldId id="315" r:id="rId44"/>
    <p:sldId id="273" r:id="rId45"/>
    <p:sldId id="274" r:id="rId46"/>
    <p:sldId id="276" r:id="rId47"/>
    <p:sldId id="317" r:id="rId48"/>
    <p:sldId id="310" r:id="rId49"/>
    <p:sldId id="275" r:id="rId50"/>
    <p:sldId id="316" r:id="rId51"/>
    <p:sldId id="277" r:id="rId52"/>
    <p:sldId id="349" r:id="rId53"/>
    <p:sldId id="350" r:id="rId54"/>
    <p:sldId id="321" r:id="rId55"/>
  </p:sldIdLst>
  <p:sldSz cx="9144000" cy="6858000" type="screen4x3"/>
  <p:notesSz cx="6858000" cy="9144000"/>
  <p:defaultTextStyle>
    <a:defPPr>
      <a:defRPr lang="ru-RU"/>
    </a:defPPr>
    <a:lvl1pPr algn="l" rtl="0" fontAlgn="base">
      <a:spcBef>
        <a:spcPct val="0"/>
      </a:spcBef>
      <a:spcAft>
        <a:spcPct val="0"/>
      </a:spcAft>
      <a:defRPr sz="2000" kern="1200">
        <a:solidFill>
          <a:schemeClr val="tx1"/>
        </a:solidFill>
        <a:latin typeface="Times New Roman" pitchFamily="18" charset="0"/>
        <a:ea typeface="+mn-ea"/>
        <a:cs typeface="+mn-cs"/>
      </a:defRPr>
    </a:lvl1pPr>
    <a:lvl2pPr marL="457200" algn="l" rtl="0" fontAlgn="base">
      <a:spcBef>
        <a:spcPct val="0"/>
      </a:spcBef>
      <a:spcAft>
        <a:spcPct val="0"/>
      </a:spcAft>
      <a:defRPr sz="2000" kern="1200">
        <a:solidFill>
          <a:schemeClr val="tx1"/>
        </a:solidFill>
        <a:latin typeface="Times New Roman" pitchFamily="18" charset="0"/>
        <a:ea typeface="+mn-ea"/>
        <a:cs typeface="+mn-cs"/>
      </a:defRPr>
    </a:lvl2pPr>
    <a:lvl3pPr marL="914400" algn="l" rtl="0" fontAlgn="base">
      <a:spcBef>
        <a:spcPct val="0"/>
      </a:spcBef>
      <a:spcAft>
        <a:spcPct val="0"/>
      </a:spcAft>
      <a:defRPr sz="2000" kern="1200">
        <a:solidFill>
          <a:schemeClr val="tx1"/>
        </a:solidFill>
        <a:latin typeface="Times New Roman" pitchFamily="18" charset="0"/>
        <a:ea typeface="+mn-ea"/>
        <a:cs typeface="+mn-cs"/>
      </a:defRPr>
    </a:lvl3pPr>
    <a:lvl4pPr marL="1371600" algn="l" rtl="0" fontAlgn="base">
      <a:spcBef>
        <a:spcPct val="0"/>
      </a:spcBef>
      <a:spcAft>
        <a:spcPct val="0"/>
      </a:spcAft>
      <a:defRPr sz="2000" kern="1200">
        <a:solidFill>
          <a:schemeClr val="tx1"/>
        </a:solidFill>
        <a:latin typeface="Times New Roman" pitchFamily="18" charset="0"/>
        <a:ea typeface="+mn-ea"/>
        <a:cs typeface="+mn-cs"/>
      </a:defRPr>
    </a:lvl4pPr>
    <a:lvl5pPr marL="1828800" algn="l" rtl="0" fontAlgn="base">
      <a:spcBef>
        <a:spcPct val="0"/>
      </a:spcBef>
      <a:spcAft>
        <a:spcPct val="0"/>
      </a:spcAft>
      <a:defRPr sz="2000" kern="1200">
        <a:solidFill>
          <a:schemeClr val="tx1"/>
        </a:solidFill>
        <a:latin typeface="Times New Roman" pitchFamily="18" charset="0"/>
        <a:ea typeface="+mn-ea"/>
        <a:cs typeface="+mn-cs"/>
      </a:defRPr>
    </a:lvl5pPr>
    <a:lvl6pPr marL="2286000" algn="l" defTabSz="914400" rtl="0" eaLnBrk="1" latinLnBrk="0" hangingPunct="1">
      <a:defRPr sz="2000" kern="1200">
        <a:solidFill>
          <a:schemeClr val="tx1"/>
        </a:solidFill>
        <a:latin typeface="Times New Roman" pitchFamily="18" charset="0"/>
        <a:ea typeface="+mn-ea"/>
        <a:cs typeface="+mn-cs"/>
      </a:defRPr>
    </a:lvl6pPr>
    <a:lvl7pPr marL="2743200" algn="l" defTabSz="914400" rtl="0" eaLnBrk="1" latinLnBrk="0" hangingPunct="1">
      <a:defRPr sz="2000" kern="1200">
        <a:solidFill>
          <a:schemeClr val="tx1"/>
        </a:solidFill>
        <a:latin typeface="Times New Roman" pitchFamily="18" charset="0"/>
        <a:ea typeface="+mn-ea"/>
        <a:cs typeface="+mn-cs"/>
      </a:defRPr>
    </a:lvl7pPr>
    <a:lvl8pPr marL="3200400" algn="l" defTabSz="914400" rtl="0" eaLnBrk="1" latinLnBrk="0" hangingPunct="1">
      <a:defRPr sz="2000" kern="1200">
        <a:solidFill>
          <a:schemeClr val="tx1"/>
        </a:solidFill>
        <a:latin typeface="Times New Roman" pitchFamily="18" charset="0"/>
        <a:ea typeface="+mn-ea"/>
        <a:cs typeface="+mn-cs"/>
      </a:defRPr>
    </a:lvl8pPr>
    <a:lvl9pPr marL="3657600" algn="l" defTabSz="914400" rtl="0" eaLnBrk="1" latinLnBrk="0" hangingPunct="1">
      <a:defRPr sz="20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0000"/>
    <a:srgbClr val="006600"/>
    <a:srgbClr val="3333CC"/>
    <a:srgbClr val="33CC33"/>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4" autoAdjust="0"/>
    <p:restoredTop sz="94676" autoAdjust="0"/>
  </p:normalViewPr>
  <p:slideViewPr>
    <p:cSldViewPr>
      <p:cViewPr varScale="1">
        <p:scale>
          <a:sx n="106" d="100"/>
          <a:sy n="106" d="100"/>
        </p:scale>
        <p:origin x="-1128" y="-90"/>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61" Type="http://schemas.microsoft.com/office/2006/relationships/legacyDocTextInfo" Target="legacyDocTextInfo.bin"/><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3.xml"/></Relationships>
</file>

<file path=ppt/drawings/_rels/vmlDrawing1.vml.rels><?xml version="1.0" encoding="UTF-8" standalone="yes"?>
<Relationships xmlns="http://schemas.openxmlformats.org/package/2006/relationships"><Relationship Id="rId3" Type="http://schemas.microsoft.com/office/2006/relationships/legacyDiagramText" Target="legacyDiagramText3.bin"/><Relationship Id="rId2" Type="http://schemas.microsoft.com/office/2006/relationships/legacyDiagramText" Target="legacyDiagramText2.bin"/><Relationship Id="rId1" Type="http://schemas.microsoft.com/office/2006/relationships/legacyDiagramText" Target="legacyDiagramText1.bin"/><Relationship Id="rId4" Type="http://schemas.microsoft.com/office/2006/relationships/legacyDiagramText" Target="legacyDiagramText4.bin"/></Relationships>
</file>

<file path=ppt/drawings/_rels/vmlDrawing2.vml.rels><?xml version="1.0" encoding="UTF-8" standalone="yes"?>
<Relationships xmlns="http://schemas.openxmlformats.org/package/2006/relationships"><Relationship Id="rId3" Type="http://schemas.microsoft.com/office/2006/relationships/legacyDiagramText" Target="legacyDiagramText7.bin"/><Relationship Id="rId2" Type="http://schemas.microsoft.com/office/2006/relationships/legacyDiagramText" Target="legacyDiagramText6.bin"/><Relationship Id="rId1" Type="http://schemas.microsoft.com/office/2006/relationships/legacyDiagramText" Target="legacyDiagramText5.bin"/><Relationship Id="rId5" Type="http://schemas.microsoft.com/office/2006/relationships/legacyDiagramText" Target="legacyDiagramText9.bin"/><Relationship Id="rId4" Type="http://schemas.microsoft.com/office/2006/relationships/legacyDiagramText" Target="legacyDiagramText8.bin"/></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ru-RU"/>
          </a:p>
        </p:txBody>
      </p:sp>
      <p:sp>
        <p:nvSpPr>
          <p:cNvPr id="665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ru-RU"/>
          </a:p>
        </p:txBody>
      </p:sp>
      <p:sp>
        <p:nvSpPr>
          <p:cNvPr id="297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65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65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ru-RU"/>
          </a:p>
        </p:txBody>
      </p:sp>
      <p:sp>
        <p:nvSpPr>
          <p:cNvPr id="665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F5EAB27-F737-422F-9657-6419AC646268}"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a:spLocks noGrp="1" noChangeArrowheads="1"/>
          </p:cNvSpPr>
          <p:nvPr>
            <p:ph type="sldNum" sz="quarter" idx="5"/>
          </p:nvPr>
        </p:nvSpPr>
        <p:spPr>
          <a:noFill/>
        </p:spPr>
        <p:txBody>
          <a:bodyPr/>
          <a:lstStyle/>
          <a:p>
            <a:fld id="{41F376F3-C231-4C90-82A1-8C55486DEB80}" type="slidenum">
              <a:rPr lang="ru-RU" smtClean="0"/>
              <a:pPr/>
              <a:t>1</a:t>
            </a:fld>
            <a:endParaRPr lang="ru-RU" smtClean="0"/>
          </a:p>
        </p:txBody>
      </p:sp>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p:cNvSpPr>
            <a:spLocks noGrp="1" noChangeArrowheads="1"/>
          </p:cNvSpPr>
          <p:nvPr>
            <p:ph type="sldNum" sz="quarter" idx="5"/>
          </p:nvPr>
        </p:nvSpPr>
        <p:spPr>
          <a:noFill/>
        </p:spPr>
        <p:txBody>
          <a:bodyPr/>
          <a:lstStyle/>
          <a:p>
            <a:fld id="{E7C1261E-64B9-4D86-82D6-90F83ABBA81A}" type="slidenum">
              <a:rPr lang="ru-RU" smtClean="0"/>
              <a:pPr/>
              <a:t>2</a:t>
            </a:fld>
            <a:endParaRPr lang="ru-RU" smtClean="0"/>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en-US"/>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AF1741B-C04D-46F2-A93D-E65D55940252}"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Содержимое 2"/>
          <p:cNvSpPr>
            <a:spLocks noGrp="1"/>
          </p:cNvSpPr>
          <p:nvPr>
            <p:ph idx="1"/>
          </p:nvPr>
        </p:nvSpPr>
        <p:spPr/>
        <p:txBody>
          <a:body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95593C03-766A-4F37-A957-F0097E133732}"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en-US"/>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EAF9C8E-A79E-4FD6-8A1B-123AB135EE4F}"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Содержимое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Содержимое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358A6690-BCFE-4D54-8719-2AA4F6812BE8}"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en-US"/>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D65C6BD2-7876-4798-B43A-F35117BFA25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F6B3491A-99D7-4AD7-8F3E-26C070942D9A}"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4E7EDE8A-563A-498E-A775-E7E3D9F166C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en-US"/>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E85A18E0-E6BC-4BE5-9840-A5BC6F3C8E99}"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en-US"/>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421EE462-ADAE-4269-9966-9068B8A60CAB}"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1C4300CC-3D93-4D20-8DA9-0337EB110945}"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15100" y="609600"/>
            <a:ext cx="1943100" cy="5486400"/>
          </a:xfrm>
        </p:spPr>
        <p:txBody>
          <a:bodyPr vert="eaVert"/>
          <a:lstStyle/>
          <a:p>
            <a:r>
              <a:rPr lang="en-US"/>
              <a:t>Образец заголовка</a:t>
            </a:r>
            <a:endParaRPr lang="ru-RU"/>
          </a:p>
        </p:txBody>
      </p:sp>
      <p:sp>
        <p:nvSpPr>
          <p:cNvPr id="3" name="Вертикальный текст 2"/>
          <p:cNvSpPr>
            <a:spLocks noGrp="1"/>
          </p:cNvSpPr>
          <p:nvPr>
            <p:ph type="body" orient="vert" idx="1"/>
          </p:nvPr>
        </p:nvSpPr>
        <p:spPr>
          <a:xfrm>
            <a:off x="685800" y="609600"/>
            <a:ext cx="5676900" cy="5486400"/>
          </a:xfrm>
        </p:spPr>
        <p:txBody>
          <a:bodyPr vert="eaVert"/>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2303B966-BD2D-40A7-871A-BF3664EEF05F}"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en-US"/>
              <a:t>Образец заголовка</a:t>
            </a:r>
            <a:endParaRPr lang="ru-RU"/>
          </a:p>
        </p:txBody>
      </p:sp>
      <p:sp>
        <p:nvSpPr>
          <p:cNvPr id="3" name="Текст 2"/>
          <p:cNvSpPr>
            <a:spLocks noGrp="1"/>
          </p:cNvSpPr>
          <p:nvPr>
            <p:ph type="body" sz="half" idx="1"/>
          </p:nvPr>
        </p:nvSpPr>
        <p:spPr>
          <a:xfrm>
            <a:off x="685800" y="1981200"/>
            <a:ext cx="3810000" cy="4114800"/>
          </a:xfrm>
        </p:spPr>
        <p:txBody>
          <a:body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Содержимое 3"/>
          <p:cNvSpPr>
            <a:spLocks noGrp="1"/>
          </p:cNvSpPr>
          <p:nvPr>
            <p:ph sz="half" idx="2"/>
          </p:nvPr>
        </p:nvSpPr>
        <p:spPr>
          <a:xfrm>
            <a:off x="4648200" y="1981200"/>
            <a:ext cx="3810000" cy="4114800"/>
          </a:xfrm>
        </p:spPr>
        <p:txBody>
          <a:body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57BAA1C-FC2B-4F0F-B865-786487F8D8AF}"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685800" y="609600"/>
            <a:ext cx="7772400" cy="5486400"/>
          </a:xfrm>
        </p:spPr>
        <p:txBody>
          <a:body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5C4039CD-172D-4D31-8584-14D0918C8132}"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dgm" preserve="1">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en-US"/>
              <a:t>Образец заголовка</a:t>
            </a:r>
            <a:endParaRPr lang="ru-RU"/>
          </a:p>
        </p:txBody>
      </p:sp>
      <p:sp>
        <p:nvSpPr>
          <p:cNvPr id="3" name="Рисунок SmartArt 2"/>
          <p:cNvSpPr>
            <a:spLocks noGrp="1"/>
          </p:cNvSpPr>
          <p:nvPr>
            <p:ph type="dgm" idx="1"/>
          </p:nvPr>
        </p:nvSpPr>
        <p:spPr>
          <a:xfrm>
            <a:off x="685800" y="1981200"/>
            <a:ext cx="7772400" cy="4114800"/>
          </a:xfrm>
        </p:spPr>
        <p:txBody>
          <a:bodyPr/>
          <a:lstStyle/>
          <a:p>
            <a:pPr lvl="0"/>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D592F21-6BAB-41D0-A6A4-B65E178F6F0E}" type="slidenum">
              <a:rPr lang="ru-RU"/>
              <a:pPr>
                <a:defRPr/>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en-US"/>
              <a:t>Образец заголовка</a:t>
            </a:r>
            <a:endParaRPr lang="ru-RU"/>
          </a:p>
        </p:txBody>
      </p:sp>
      <p:sp>
        <p:nvSpPr>
          <p:cNvPr id="3" name="Таблица 2"/>
          <p:cNvSpPr>
            <a:spLocks noGrp="1"/>
          </p:cNvSpPr>
          <p:nvPr>
            <p:ph type="tbl" idx="1"/>
          </p:nvPr>
        </p:nvSpPr>
        <p:spPr>
          <a:xfrm>
            <a:off x="685800" y="1981200"/>
            <a:ext cx="7772400" cy="4114800"/>
          </a:xfrm>
        </p:spPr>
        <p:txBody>
          <a:bodyPr/>
          <a:lstStyle/>
          <a:p>
            <a:pPr lvl="0"/>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4C07BAA-2BB8-44FA-807E-222AF7BE3ECE}"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458200" cy="5943600"/>
            <a:chOff x="0" y="0"/>
            <a:chExt cx="5328" cy="3744"/>
          </a:xfrm>
        </p:grpSpPr>
        <p:sp>
          <p:nvSpPr>
            <p:cNvPr id="5"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pPr>
                <a:defRPr/>
              </a:pPr>
              <a:endParaRPr lang="ru-RU"/>
            </a:p>
          </p:txBody>
        </p:sp>
        <p:sp>
          <p:nvSpPr>
            <p:cNvPr id="6" name="Freeform 4"/>
            <p:cNvSpPr>
              <a:spLocks/>
            </p:cNvSpPr>
            <p:nvPr/>
          </p:nvSpPr>
          <p:spPr bwMode="hidden">
            <a:xfrm>
              <a:off x="0" y="0"/>
              <a:ext cx="5328" cy="3689"/>
            </a:xfrm>
            <a:custGeom>
              <a:avLst/>
              <a:gdLst/>
              <a:ahLst/>
              <a:cxnLst>
                <a:cxn ang="0">
                  <a:pos x="5311" y="3209"/>
                </a:cxn>
                <a:cxn ang="0">
                  <a:pos x="0" y="3689"/>
                </a:cxn>
                <a:cxn ang="0">
                  <a:pos x="0" y="9"/>
                </a:cxn>
                <a:cxn ang="0">
                  <a:pos x="5328" y="0"/>
                </a:cxn>
                <a:cxn ang="0">
                  <a:pos x="5311" y="320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w="9525">
              <a:noFill/>
              <a:round/>
              <a:headEnd/>
              <a:tailEnd/>
            </a:ln>
          </p:spPr>
          <p:txBody>
            <a:bodyPr/>
            <a:lstStyle/>
            <a:p>
              <a:pPr>
                <a:defRPr/>
              </a:pPr>
              <a:endParaRPr lang="ru-RU"/>
            </a:p>
          </p:txBody>
        </p:sp>
      </p:grpSp>
      <p:sp>
        <p:nvSpPr>
          <p:cNvPr id="18437" name="Rectangle 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18441" name="Rectangle 9"/>
          <p:cNvSpPr>
            <a:spLocks noGrp="1" noChangeArrowheads="1"/>
          </p:cNvSpPr>
          <p:nvPr>
            <p:ph type="ctrTitle" sz="quarter"/>
          </p:nvPr>
        </p:nvSpPr>
        <p:spPr>
          <a:xfrm>
            <a:off x="685800" y="1768475"/>
            <a:ext cx="7772400" cy="1736725"/>
          </a:xfrm>
        </p:spPr>
        <p:txBody>
          <a:bodyPr anchor="b" anchorCtr="1"/>
          <a:lstStyle>
            <a:lvl1pPr>
              <a:defRPr sz="5400"/>
            </a:lvl1pPr>
          </a:lstStyle>
          <a:p>
            <a:r>
              <a:rPr lang="ru-RU"/>
              <a:t>Образец заголовка</a:t>
            </a:r>
          </a:p>
        </p:txBody>
      </p:sp>
      <p:sp>
        <p:nvSpPr>
          <p:cNvPr id="7" name="Rectangle 6"/>
          <p:cNvSpPr>
            <a:spLocks noGrp="1" noChangeArrowheads="1"/>
          </p:cNvSpPr>
          <p:nvPr>
            <p:ph type="dt" sz="quarter" idx="10"/>
          </p:nvPr>
        </p:nvSpPr>
        <p:spPr/>
        <p:txBody>
          <a:bodyPr/>
          <a:lstStyle>
            <a:lvl1pPr>
              <a:defRPr/>
            </a:lvl1pPr>
          </a:lstStyle>
          <a:p>
            <a:pPr>
              <a:defRPr/>
            </a:pPr>
            <a:endParaRPr lang="ru-RU"/>
          </a:p>
        </p:txBody>
      </p:sp>
      <p:sp>
        <p:nvSpPr>
          <p:cNvPr id="8" name="Rectangle 7"/>
          <p:cNvSpPr>
            <a:spLocks noGrp="1" noChangeArrowheads="1"/>
          </p:cNvSpPr>
          <p:nvPr>
            <p:ph type="ftr" sz="quarter" idx="11"/>
          </p:nvPr>
        </p:nvSpPr>
        <p:spPr/>
        <p:txBody>
          <a:bodyPr/>
          <a:lstStyle>
            <a:lvl1pPr>
              <a:defRPr/>
            </a:lvl1pPr>
          </a:lstStyle>
          <a:p>
            <a:pPr>
              <a:defRPr/>
            </a:pPr>
            <a:endParaRPr lang="ru-RU"/>
          </a:p>
        </p:txBody>
      </p:sp>
      <p:sp>
        <p:nvSpPr>
          <p:cNvPr id="9" name="Rectangle 8"/>
          <p:cNvSpPr>
            <a:spLocks noGrp="1" noChangeArrowheads="1"/>
          </p:cNvSpPr>
          <p:nvPr>
            <p:ph type="sldNum" sz="quarter" idx="12"/>
          </p:nvPr>
        </p:nvSpPr>
        <p:spPr/>
        <p:txBody>
          <a:bodyPr/>
          <a:lstStyle>
            <a:lvl1pPr>
              <a:defRPr/>
            </a:lvl1pPr>
          </a:lstStyle>
          <a:p>
            <a:pPr>
              <a:defRPr/>
            </a:pPr>
            <a:fld id="{020F4EA0-8BF7-4915-9E42-C60415B4E7A2}"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Содержимое 2"/>
          <p:cNvSpPr>
            <a:spLocks noGrp="1"/>
          </p:cNvSpPr>
          <p:nvPr>
            <p:ph idx="1"/>
          </p:nvPr>
        </p:nvSpPr>
        <p:spPr/>
        <p:txBody>
          <a:body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pPr>
              <a:defRPr/>
            </a:pPr>
            <a:fld id="{3E6516FB-31C9-4B5C-B21A-E9FF8F6441A0}"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en-US"/>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Образец текста</a:t>
            </a:r>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pPr>
              <a:defRPr/>
            </a:pPr>
            <a:fld id="{B2B678FB-FE8C-432B-8AC4-AEB9673546B5}"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Содержимое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Содержимое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pPr>
              <a:defRPr/>
            </a:pPr>
            <a:fld id="{0197B5ED-AFFF-412B-866E-236F66B05A0A}"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en-US"/>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7" name="Rectangle 7"/>
          <p:cNvSpPr>
            <a:spLocks noGrp="1" noChangeArrowheads="1"/>
          </p:cNvSpPr>
          <p:nvPr>
            <p:ph type="dt" sz="half" idx="10"/>
          </p:nvPr>
        </p:nvSpPr>
        <p:spPr>
          <a:ln/>
        </p:spPr>
        <p:txBody>
          <a:bodyPr/>
          <a:lstStyle>
            <a:lvl1pPr>
              <a:defRPr/>
            </a:lvl1pPr>
          </a:lstStyle>
          <a:p>
            <a:pPr>
              <a:defRPr/>
            </a:pPr>
            <a:endParaRPr lang="ru-RU"/>
          </a:p>
        </p:txBody>
      </p:sp>
      <p:sp>
        <p:nvSpPr>
          <p:cNvPr id="8" name="Rectangle 8"/>
          <p:cNvSpPr>
            <a:spLocks noGrp="1" noChangeArrowheads="1"/>
          </p:cNvSpPr>
          <p:nvPr>
            <p:ph type="ftr" sz="quarter" idx="11"/>
          </p:nvPr>
        </p:nvSpPr>
        <p:spPr>
          <a:ln/>
        </p:spPr>
        <p:txBody>
          <a:bodyPr/>
          <a:lstStyle>
            <a:lvl1pPr>
              <a:defRPr/>
            </a:lvl1pPr>
          </a:lstStyle>
          <a:p>
            <a:pPr>
              <a:defRPr/>
            </a:pPr>
            <a:endParaRPr lang="ru-RU"/>
          </a:p>
        </p:txBody>
      </p:sp>
      <p:sp>
        <p:nvSpPr>
          <p:cNvPr id="9" name="Rectangle 9"/>
          <p:cNvSpPr>
            <a:spLocks noGrp="1" noChangeArrowheads="1"/>
          </p:cNvSpPr>
          <p:nvPr>
            <p:ph type="sldNum" sz="quarter" idx="12"/>
          </p:nvPr>
        </p:nvSpPr>
        <p:spPr>
          <a:ln/>
        </p:spPr>
        <p:txBody>
          <a:bodyPr/>
          <a:lstStyle>
            <a:lvl1pPr>
              <a:defRPr/>
            </a:lvl1pPr>
          </a:lstStyle>
          <a:p>
            <a:pPr>
              <a:defRPr/>
            </a:pPr>
            <a:fld id="{CE613BA6-4A84-444A-A89E-EBAA15A5F650}"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Rectangle 7"/>
          <p:cNvSpPr>
            <a:spLocks noGrp="1" noChangeArrowheads="1"/>
          </p:cNvSpPr>
          <p:nvPr>
            <p:ph type="dt" sz="half" idx="10"/>
          </p:nvPr>
        </p:nvSpPr>
        <p:spPr>
          <a:ln/>
        </p:spPr>
        <p:txBody>
          <a:bodyPr/>
          <a:lstStyle>
            <a:lvl1pPr>
              <a:defRPr/>
            </a:lvl1pPr>
          </a:lstStyle>
          <a:p>
            <a:pPr>
              <a:defRPr/>
            </a:pPr>
            <a:endParaRPr lang="ru-RU"/>
          </a:p>
        </p:txBody>
      </p:sp>
      <p:sp>
        <p:nvSpPr>
          <p:cNvPr id="4" name="Rectangle 8"/>
          <p:cNvSpPr>
            <a:spLocks noGrp="1" noChangeArrowheads="1"/>
          </p:cNvSpPr>
          <p:nvPr>
            <p:ph type="ftr" sz="quarter" idx="11"/>
          </p:nvPr>
        </p:nvSpPr>
        <p:spPr>
          <a:ln/>
        </p:spPr>
        <p:txBody>
          <a:bodyPr/>
          <a:lstStyle>
            <a:lvl1pPr>
              <a:defRPr/>
            </a:lvl1pPr>
          </a:lstStyle>
          <a:p>
            <a:pPr>
              <a:defRPr/>
            </a:pPr>
            <a:endParaRPr lang="ru-RU"/>
          </a:p>
        </p:txBody>
      </p:sp>
      <p:sp>
        <p:nvSpPr>
          <p:cNvPr id="5" name="Rectangle 9"/>
          <p:cNvSpPr>
            <a:spLocks noGrp="1" noChangeArrowheads="1"/>
          </p:cNvSpPr>
          <p:nvPr>
            <p:ph type="sldNum" sz="quarter" idx="12"/>
          </p:nvPr>
        </p:nvSpPr>
        <p:spPr>
          <a:ln/>
        </p:spPr>
        <p:txBody>
          <a:bodyPr/>
          <a:lstStyle>
            <a:lvl1pPr>
              <a:defRPr/>
            </a:lvl1pPr>
          </a:lstStyle>
          <a:p>
            <a:pPr>
              <a:defRPr/>
            </a:pPr>
            <a:fld id="{82C1E0B2-8DA8-414F-ADD4-8A9A64591EA7}"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endParaRPr lang="ru-RU"/>
          </a:p>
        </p:txBody>
      </p:sp>
      <p:sp>
        <p:nvSpPr>
          <p:cNvPr id="3" name="Rectangle 8"/>
          <p:cNvSpPr>
            <a:spLocks noGrp="1" noChangeArrowheads="1"/>
          </p:cNvSpPr>
          <p:nvPr>
            <p:ph type="ftr" sz="quarter" idx="11"/>
          </p:nvPr>
        </p:nvSpPr>
        <p:spPr>
          <a:ln/>
        </p:spPr>
        <p:txBody>
          <a:bodyPr/>
          <a:lstStyle>
            <a:lvl1pPr>
              <a:defRPr/>
            </a:lvl1pPr>
          </a:lstStyle>
          <a:p>
            <a:pPr>
              <a:defRPr/>
            </a:pPr>
            <a:endParaRPr lang="ru-RU"/>
          </a:p>
        </p:txBody>
      </p:sp>
      <p:sp>
        <p:nvSpPr>
          <p:cNvPr id="4" name="Rectangle 9"/>
          <p:cNvSpPr>
            <a:spLocks noGrp="1" noChangeArrowheads="1"/>
          </p:cNvSpPr>
          <p:nvPr>
            <p:ph type="sldNum" sz="quarter" idx="12"/>
          </p:nvPr>
        </p:nvSpPr>
        <p:spPr>
          <a:ln/>
        </p:spPr>
        <p:txBody>
          <a:bodyPr/>
          <a:lstStyle>
            <a:lvl1pPr>
              <a:defRPr/>
            </a:lvl1pPr>
          </a:lstStyle>
          <a:p>
            <a:pPr>
              <a:defRPr/>
            </a:pPr>
            <a:fld id="{B77B30EF-E492-4397-9482-0FD3636AEE52}"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en-US"/>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Образец текста</a:t>
            </a:r>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pPr>
              <a:defRPr/>
            </a:pPr>
            <a:fld id="{34CAED09-52CB-4C71-9DA8-A182A3F164B0}"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en-US"/>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Образец текста</a:t>
            </a:r>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pPr>
              <a:defRPr/>
            </a:pPr>
            <a:fld id="{4DDC1957-982D-4624-AC4A-9F99E3A19E19}"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pPr>
              <a:defRPr/>
            </a:pPr>
            <a:fld id="{F7EE36D2-8655-4894-B9C8-B27EF9E4EE5D}"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21362"/>
          </a:xfrm>
        </p:spPr>
        <p:txBody>
          <a:bodyPr vert="eaVert"/>
          <a:lstStyle/>
          <a:p>
            <a:r>
              <a:rPr lang="en-US"/>
              <a:t>Образец заголовка</a:t>
            </a:r>
            <a:endParaRPr lang="ru-RU"/>
          </a:p>
        </p:txBody>
      </p:sp>
      <p:sp>
        <p:nvSpPr>
          <p:cNvPr id="3" name="Вертикальный текст 2"/>
          <p:cNvSpPr>
            <a:spLocks noGrp="1"/>
          </p:cNvSpPr>
          <p:nvPr>
            <p:ph type="body" orient="vert" idx="1"/>
          </p:nvPr>
        </p:nvSpPr>
        <p:spPr>
          <a:xfrm>
            <a:off x="457200" y="274638"/>
            <a:ext cx="6019800" cy="5821362"/>
          </a:xfrm>
        </p:spPr>
        <p:txBody>
          <a:bodyPr vert="eaVert"/>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pPr>
              <a:defRPr/>
            </a:pPr>
            <a:fld id="{FDEDB2A9-85A1-4EDB-9E1D-C6A9DB05D69B}"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5B8F775-0A08-4659-8F9F-3FBE05C7791A}"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7410" name="Group 2"/>
          <p:cNvGrpSpPr>
            <a:grpSpLocks/>
          </p:cNvGrpSpPr>
          <p:nvPr/>
        </p:nvGrpSpPr>
        <p:grpSpPr bwMode="auto">
          <a:xfrm>
            <a:off x="0" y="0"/>
            <a:ext cx="7242175" cy="1981200"/>
            <a:chOff x="0" y="0"/>
            <a:chExt cx="4562" cy="1248"/>
          </a:xfrm>
        </p:grpSpPr>
        <p:sp>
          <p:nvSpPr>
            <p:cNvPr id="17411"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pPr>
                <a:defRPr/>
              </a:pPr>
              <a:endParaRPr lang="ru-RU"/>
            </a:p>
          </p:txBody>
        </p:sp>
        <p:sp>
          <p:nvSpPr>
            <p:cNvPr id="17412" name="Freeform 4"/>
            <p:cNvSpPr>
              <a:spLocks/>
            </p:cNvSpPr>
            <p:nvPr/>
          </p:nvSpPr>
          <p:spPr bwMode="hidden">
            <a:xfrm>
              <a:off x="0" y="0"/>
              <a:ext cx="4562" cy="1199"/>
            </a:xfrm>
            <a:custGeom>
              <a:avLst/>
              <a:gdLst/>
              <a:ahLst/>
              <a:cxnLst>
                <a:cxn ang="0">
                  <a:pos x="4560" y="932"/>
                </a:cxn>
                <a:cxn ang="0">
                  <a:pos x="0" y="1199"/>
                </a:cxn>
                <a:cxn ang="0">
                  <a:pos x="0" y="0"/>
                </a:cxn>
                <a:cxn ang="0">
                  <a:pos x="4562" y="0"/>
                </a:cxn>
                <a:cxn ang="0">
                  <a:pos x="4560" y="932"/>
                </a:cxn>
                <a:cxn ang="0">
                  <a:pos x="4560" y="932"/>
                </a:cxn>
              </a:cxnLst>
              <a:rect l="0" t="0" r="r" b="b"/>
              <a:pathLst>
                <a:path w="4562" h="1199">
                  <a:moveTo>
                    <a:pt x="4560" y="932"/>
                  </a:moveTo>
                  <a:lnTo>
                    <a:pt x="0" y="1199"/>
                  </a:lnTo>
                  <a:lnTo>
                    <a:pt x="0" y="0"/>
                  </a:lnTo>
                  <a:lnTo>
                    <a:pt x="4562" y="0"/>
                  </a:lnTo>
                  <a:lnTo>
                    <a:pt x="4560" y="932"/>
                  </a:lnTo>
                  <a:lnTo>
                    <a:pt x="4560" y="932"/>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ru-RU"/>
            </a:p>
          </p:txBody>
        </p:sp>
      </p:grpSp>
      <p:sp>
        <p:nvSpPr>
          <p:cNvPr id="17413"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7414"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7415"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latin typeface="+mn-lt"/>
              </a:defRPr>
            </a:lvl1pPr>
          </a:lstStyle>
          <a:p>
            <a:pPr>
              <a:defRPr/>
            </a:pPr>
            <a:endParaRPr lang="ru-RU"/>
          </a:p>
        </p:txBody>
      </p:sp>
      <p:sp>
        <p:nvSpPr>
          <p:cNvPr id="17416"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latin typeface="+mn-lt"/>
              </a:defRPr>
            </a:lvl1pPr>
          </a:lstStyle>
          <a:p>
            <a:pPr>
              <a:defRPr/>
            </a:pPr>
            <a:endParaRPr lang="ru-RU"/>
          </a:p>
        </p:txBody>
      </p:sp>
      <p:sp>
        <p:nvSpPr>
          <p:cNvPr id="17417"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latin typeface="+mn-lt"/>
              </a:defRPr>
            </a:lvl1pPr>
          </a:lstStyle>
          <a:p>
            <a:pPr>
              <a:defRPr/>
            </a:pPr>
            <a:fld id="{97F38B59-6548-41C0-B3EB-C58DDD496643}"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3676"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li.ru/go?www.beseder.co.il/http://www.beseder.co.il/wp-content/uploads/2005/06/1117921821.jpg" TargetMode="Externa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li.ru/go?www.beseder.co.il/http://www.beseder.co.il/wp-content/uploads/2005/06/1117921821.jpg" TargetMode="Externa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li.ru/go?www.beseder.co.il/http://www.beseder.co.il/wp-content/uploads/2005/06/1117927254.jpg" TargetMode="Externa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li.ru/go?www.beseder.co.il/http://www.beseder.co.il/wp-content/uploads/2005/06/1117927254.jpg" TargetMode="Externa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li.ru/go?www.beseder.co.il/http://www.beseder.co.il/wp-content/uploads/2005/06/1117977135.jp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li.ru/go?www.beseder.co.il/http://www.beseder.co.il/wp-content/uploads/2005/06/1117977135.jp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li.ru/go?www.beseder.co.il/http://www.beseder.co.il/wp-content/uploads/2005/06/1117926400.jpg" TargetMode="Externa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vmlDrawing" Target="../drawings/vmlDrawing1.v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vmlDrawing" Target="../drawings/vmlDrawing2.v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50825" y="-315913"/>
            <a:ext cx="8134350" cy="1800226"/>
          </a:xfrm>
        </p:spPr>
        <p:txBody>
          <a:bodyPr/>
          <a:lstStyle/>
          <a:p>
            <a:pPr eaLnBrk="1" hangingPunct="1">
              <a:defRPr/>
            </a:pPr>
            <a:r>
              <a:rPr lang="ru-RU" sz="4000"/>
              <a:t>Лекция. Деньги</a:t>
            </a:r>
          </a:p>
        </p:txBody>
      </p:sp>
      <p:sp>
        <p:nvSpPr>
          <p:cNvPr id="2051" name="Rectangle 3"/>
          <p:cNvSpPr>
            <a:spLocks noGrp="1" noChangeArrowheads="1"/>
          </p:cNvSpPr>
          <p:nvPr>
            <p:ph type="subTitle" idx="1"/>
          </p:nvPr>
        </p:nvSpPr>
        <p:spPr>
          <a:xfrm>
            <a:off x="827088" y="1916113"/>
            <a:ext cx="7777162" cy="4608512"/>
          </a:xfrm>
        </p:spPr>
        <p:txBody>
          <a:bodyPr/>
          <a:lstStyle/>
          <a:p>
            <a:pPr marL="609600" indent="-609600" eaLnBrk="1" hangingPunct="1">
              <a:defRPr/>
            </a:pPr>
            <a:r>
              <a:rPr lang="ru-RU" sz="3600" smtClean="0"/>
              <a:t>План</a:t>
            </a:r>
          </a:p>
          <a:p>
            <a:pPr marL="609600" indent="-609600" algn="l" eaLnBrk="1" hangingPunct="1">
              <a:buFontTx/>
              <a:buAutoNum type="arabicPeriod"/>
              <a:defRPr/>
            </a:pPr>
            <a:r>
              <a:rPr lang="ru-RU" sz="3600" smtClean="0"/>
              <a:t>История денег</a:t>
            </a:r>
          </a:p>
          <a:p>
            <a:pPr marL="609600" indent="-609600" algn="l" eaLnBrk="1" hangingPunct="1">
              <a:buFontTx/>
              <a:buAutoNum type="arabicPeriod"/>
              <a:defRPr/>
            </a:pPr>
            <a:r>
              <a:rPr lang="ru-RU" sz="3600" smtClean="0"/>
              <a:t>Функции денег</a:t>
            </a:r>
          </a:p>
          <a:p>
            <a:pPr marL="609600" indent="-609600" algn="l" eaLnBrk="1" hangingPunct="1">
              <a:buFontTx/>
              <a:buAutoNum type="arabicPeriod"/>
              <a:defRPr/>
            </a:pPr>
            <a:r>
              <a:rPr lang="ru-RU" sz="3600" smtClean="0"/>
              <a:t>Денежные агрегаты</a:t>
            </a:r>
            <a:endParaRPr lang="en-US" sz="3600" smtClean="0"/>
          </a:p>
          <a:p>
            <a:pPr marL="609600" indent="-609600" algn="l" eaLnBrk="1" hangingPunct="1">
              <a:buFontTx/>
              <a:buNone/>
              <a:defRPr/>
            </a:pPr>
            <a:endParaRPr lang="ru-RU" sz="3600" smtClean="0"/>
          </a:p>
          <a:p>
            <a:pPr marL="609600" indent="-609600" algn="l" eaLnBrk="1" hangingPunct="1">
              <a:buFontTx/>
              <a:buNone/>
              <a:defRPr/>
            </a:pPr>
            <a:endParaRPr lang="ru-RU" sz="36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468313" y="0"/>
            <a:ext cx="8229600" cy="1143000"/>
          </a:xfrm>
        </p:spPr>
        <p:txBody>
          <a:bodyPr/>
          <a:lstStyle/>
          <a:p>
            <a:pPr eaLnBrk="1" hangingPunct="1">
              <a:defRPr/>
            </a:pPr>
            <a:r>
              <a:rPr lang="ru-RU"/>
              <a:t>Цель занятия</a:t>
            </a:r>
          </a:p>
        </p:txBody>
      </p:sp>
      <p:sp>
        <p:nvSpPr>
          <p:cNvPr id="135171" name="Rectangle 3"/>
          <p:cNvSpPr>
            <a:spLocks noGrp="1" noChangeArrowheads="1"/>
          </p:cNvSpPr>
          <p:nvPr>
            <p:ph type="body" idx="1"/>
          </p:nvPr>
        </p:nvSpPr>
        <p:spPr>
          <a:xfrm>
            <a:off x="250825" y="1196975"/>
            <a:ext cx="8642350" cy="5184775"/>
          </a:xfrm>
        </p:spPr>
        <p:txBody>
          <a:bodyPr/>
          <a:lstStyle/>
          <a:p>
            <a:pPr marL="609600" indent="-609600" eaLnBrk="1" hangingPunct="1">
              <a:buFont typeface="Wingdings" pitchFamily="2" charset="2"/>
              <a:buAutoNum type="arabicPeriod"/>
              <a:defRPr/>
            </a:pPr>
            <a:r>
              <a:rPr lang="ru-RU"/>
              <a:t>Кратко ознакомиться с историей возникновения денег.</a:t>
            </a:r>
          </a:p>
          <a:p>
            <a:pPr marL="609600" indent="-609600" eaLnBrk="1" hangingPunct="1">
              <a:buFont typeface="Wingdings" pitchFamily="2" charset="2"/>
              <a:buAutoNum type="arabicPeriod"/>
              <a:defRPr/>
            </a:pPr>
            <a:r>
              <a:rPr lang="ru-RU"/>
              <a:t>Изучить функции  денег.</a:t>
            </a:r>
          </a:p>
          <a:p>
            <a:pPr marL="609600" indent="-609600" eaLnBrk="1" hangingPunct="1">
              <a:buFont typeface="Wingdings" pitchFamily="2" charset="2"/>
              <a:buAutoNum type="arabicPeriod"/>
              <a:defRPr/>
            </a:pPr>
            <a:r>
              <a:rPr lang="ru-RU"/>
              <a:t>Определить основные денежные агрегаты</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09600" y="1981200"/>
            <a:ext cx="7772400" cy="1143000"/>
          </a:xfrm>
        </p:spPr>
        <p:txBody>
          <a:bodyPr/>
          <a:lstStyle/>
          <a:p>
            <a:pPr eaLnBrk="1" hangingPunct="1">
              <a:defRPr/>
            </a:pPr>
            <a:r>
              <a:rPr lang="ru-RU"/>
              <a:t>1. История денег</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a:xfrm>
            <a:off x="539750" y="-242888"/>
            <a:ext cx="7543800" cy="1295401"/>
          </a:xfrm>
        </p:spPr>
        <p:txBody>
          <a:bodyPr/>
          <a:lstStyle/>
          <a:p>
            <a:pPr eaLnBrk="1" hangingPunct="1"/>
            <a:r>
              <a:rPr lang="ru-RU" smtClean="0"/>
              <a:t>История денег</a:t>
            </a:r>
          </a:p>
        </p:txBody>
      </p:sp>
      <p:sp>
        <p:nvSpPr>
          <p:cNvPr id="35842" name="Rectangle 3"/>
          <p:cNvSpPr>
            <a:spLocks noGrp="1" noChangeArrowheads="1"/>
          </p:cNvSpPr>
          <p:nvPr>
            <p:ph type="body" sz="half" idx="1"/>
          </p:nvPr>
        </p:nvSpPr>
        <p:spPr>
          <a:xfrm>
            <a:off x="107950" y="765175"/>
            <a:ext cx="8435975" cy="4411663"/>
          </a:xfrm>
        </p:spPr>
        <p:txBody>
          <a:bodyPr/>
          <a:lstStyle/>
          <a:p>
            <a:pPr eaLnBrk="1" hangingPunct="1">
              <a:lnSpc>
                <a:spcPct val="80000"/>
              </a:lnSpc>
            </a:pPr>
            <a:r>
              <a:rPr lang="ru-RU" sz="3000" smtClean="0">
                <a:solidFill>
                  <a:srgbClr val="CC0000"/>
                </a:solidFill>
              </a:rPr>
              <a:t>История денег начинается с тех давних времен, когда людям, приходилось менять одну вещь на другую, чтобы получить то, что им было нужно.</a:t>
            </a:r>
            <a:r>
              <a:rPr lang="ru-RU" sz="3000" smtClean="0"/>
              <a:t> Если им был нужен топор, они находили какого-нибудь человека, у кого он был, и обменивали его на что-нибудь необходимое для его владельца. То же самое происходит и сегодня, только с той разницей, что сегодня мы даем продавцу деньги в обмен на то, что мы хотим, хотя обмен товара на товар сохранился и по сей день. </a:t>
            </a:r>
          </a:p>
        </p:txBody>
      </p:sp>
      <p:pic>
        <p:nvPicPr>
          <p:cNvPr id="35843" name="Picture 4" descr="векр_hf"/>
          <p:cNvPicPr>
            <a:picLocks noGrp="1" noChangeAspect="1" noChangeArrowheads="1"/>
          </p:cNvPicPr>
          <p:nvPr>
            <p:ph sz="half" idx="2"/>
          </p:nvPr>
        </p:nvPicPr>
        <p:blipFill>
          <a:blip r:embed="rId2" cstate="print"/>
          <a:srcRect/>
          <a:stretch>
            <a:fillRect/>
          </a:stretch>
        </p:blipFill>
        <p:spPr>
          <a:xfrm>
            <a:off x="0" y="4743450"/>
            <a:ext cx="9144000" cy="2114550"/>
          </a:xfrm>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a:xfrm>
            <a:off x="900113" y="-315913"/>
            <a:ext cx="7543800" cy="1295401"/>
          </a:xfrm>
        </p:spPr>
        <p:txBody>
          <a:bodyPr/>
          <a:lstStyle/>
          <a:p>
            <a:pPr eaLnBrk="1" hangingPunct="1"/>
            <a:r>
              <a:rPr lang="ru-RU" sz="4100" b="1" smtClean="0"/>
              <a:t>Вначале был бартер</a:t>
            </a:r>
          </a:p>
        </p:txBody>
      </p:sp>
      <p:sp>
        <p:nvSpPr>
          <p:cNvPr id="36866" name="Rectangle 3"/>
          <p:cNvSpPr>
            <a:spLocks noGrp="1" noChangeArrowheads="1"/>
          </p:cNvSpPr>
          <p:nvPr>
            <p:ph type="body" sz="half" idx="1"/>
          </p:nvPr>
        </p:nvSpPr>
        <p:spPr>
          <a:xfrm>
            <a:off x="0" y="620713"/>
            <a:ext cx="7859713" cy="1871662"/>
          </a:xfrm>
        </p:spPr>
        <p:txBody>
          <a:bodyPr/>
          <a:lstStyle/>
          <a:p>
            <a:pPr eaLnBrk="1" hangingPunct="1">
              <a:lnSpc>
                <a:spcPct val="80000"/>
              </a:lnSpc>
              <a:buFontTx/>
              <a:buNone/>
            </a:pPr>
            <a:r>
              <a:rPr lang="en-US" sz="2600" smtClean="0"/>
              <a:t>   </a:t>
            </a:r>
            <a:r>
              <a:rPr lang="ru-RU" sz="2600" smtClean="0"/>
              <a:t>Условия жизни наших предков были таковы, что продукты питания, одежда и убежища добывались тяжким трудом. Редко производилось что-то лишнее, чем можно было бы торговать.</a:t>
            </a:r>
          </a:p>
        </p:txBody>
      </p:sp>
      <p:pic>
        <p:nvPicPr>
          <p:cNvPr id="36867" name="Picture 4" descr="ЫДЖЫДЖ (66)"/>
          <p:cNvPicPr>
            <a:picLocks noGrp="1" noChangeAspect="1" noChangeArrowheads="1"/>
          </p:cNvPicPr>
          <p:nvPr>
            <p:ph sz="half" idx="2"/>
          </p:nvPr>
        </p:nvPicPr>
        <p:blipFill>
          <a:blip r:embed="rId2" cstate="print"/>
          <a:srcRect/>
          <a:stretch>
            <a:fillRect/>
          </a:stretch>
        </p:blipFill>
        <p:spPr>
          <a:xfrm>
            <a:off x="1782763" y="2098675"/>
            <a:ext cx="4352925" cy="1946275"/>
          </a:xfrm>
        </p:spPr>
      </p:pic>
      <p:sp>
        <p:nvSpPr>
          <p:cNvPr id="36868" name="Rectangle 5"/>
          <p:cNvSpPr>
            <a:spLocks noChangeArrowheads="1"/>
          </p:cNvSpPr>
          <p:nvPr/>
        </p:nvSpPr>
        <p:spPr bwMode="auto">
          <a:xfrm>
            <a:off x="179388" y="4076700"/>
            <a:ext cx="8964612" cy="2967038"/>
          </a:xfrm>
          <a:prstGeom prst="rect">
            <a:avLst/>
          </a:prstGeom>
          <a:noFill/>
          <a:ln w="9525">
            <a:noFill/>
            <a:miter lim="800000"/>
            <a:headEnd/>
            <a:tailEnd/>
          </a:ln>
        </p:spPr>
        <p:txBody>
          <a:bodyPr>
            <a:spAutoFit/>
          </a:bodyPr>
          <a:lstStyle/>
          <a:p>
            <a:pPr>
              <a:lnSpc>
                <a:spcPct val="80000"/>
              </a:lnSpc>
              <a:spcBef>
                <a:spcPct val="20000"/>
              </a:spcBef>
              <a:buClr>
                <a:schemeClr val="tx2"/>
              </a:buClr>
              <a:buSzPct val="70000"/>
              <a:buFont typeface="Wingdings" pitchFamily="2" charset="2"/>
              <a:buNone/>
            </a:pPr>
            <a:r>
              <a:rPr lang="ru-RU" sz="2400">
                <a:latin typeface="Arial" charset="0"/>
              </a:rPr>
              <a:t>Но с течением времени, основные занятия людей — охота и собирательство, были заменены более эффективными – культивированием растений и разведением скота: время от времени стали появляться излишки одного или другого товара. </a:t>
            </a:r>
            <a:r>
              <a:rPr lang="ru-RU" sz="2800" b="1">
                <a:solidFill>
                  <a:srgbClr val="CC0000"/>
                </a:solidFill>
                <a:latin typeface="Arial" charset="0"/>
              </a:rPr>
              <a:t>Племя, обладающее излишками шкур животных, но испытывающее нехватку зерна могло обмениваться с другим племенем, имевшим его избыток. Так был рожден бартер.</a:t>
            </a:r>
            <a:br>
              <a:rPr lang="ru-RU" sz="2800" b="1">
                <a:solidFill>
                  <a:srgbClr val="CC0000"/>
                </a:solidFill>
                <a:latin typeface="Arial" charset="0"/>
              </a:rPr>
            </a:br>
            <a:endParaRPr lang="ru-RU" sz="2800" b="1">
              <a:solidFill>
                <a:srgbClr val="CC0000"/>
              </a:solidFill>
              <a:latin typeface="Arial" charset="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a:xfrm>
            <a:off x="684213" y="-242888"/>
            <a:ext cx="7772400" cy="914401"/>
          </a:xfrm>
        </p:spPr>
        <p:txBody>
          <a:bodyPr/>
          <a:lstStyle/>
          <a:p>
            <a:pPr eaLnBrk="1" hangingPunct="1"/>
            <a:r>
              <a:rPr lang="ru-RU" sz="3600" smtClean="0"/>
              <a:t>История денег</a:t>
            </a:r>
          </a:p>
        </p:txBody>
      </p:sp>
      <p:sp>
        <p:nvSpPr>
          <p:cNvPr id="37890" name="Rectangle 3"/>
          <p:cNvSpPr>
            <a:spLocks noGrp="1" noChangeArrowheads="1"/>
          </p:cNvSpPr>
          <p:nvPr>
            <p:ph type="body" idx="1"/>
          </p:nvPr>
        </p:nvSpPr>
        <p:spPr>
          <a:xfrm>
            <a:off x="250825" y="620713"/>
            <a:ext cx="8713788" cy="6237287"/>
          </a:xfrm>
        </p:spPr>
        <p:txBody>
          <a:bodyPr/>
          <a:lstStyle/>
          <a:p>
            <a:pPr eaLnBrk="1" hangingPunct="1">
              <a:buFontTx/>
              <a:buNone/>
            </a:pPr>
            <a:r>
              <a:rPr lang="en-US" sz="4000" b="1" smtClean="0"/>
              <a:t>   </a:t>
            </a:r>
            <a:r>
              <a:rPr lang="ru-RU" sz="4000" b="1" smtClean="0"/>
              <a:t>Бартер – это</a:t>
            </a:r>
            <a:r>
              <a:rPr lang="el-GR" sz="4000" b="1" smtClean="0"/>
              <a:t> </a:t>
            </a:r>
            <a:r>
              <a:rPr lang="ru-RU" sz="4000" b="1" smtClean="0"/>
              <a:t>непосредственный обмен товара на товар. Эта форма сложна, так как обмен товарами сильно усложнен.</a:t>
            </a:r>
            <a:endParaRPr lang="en-US" sz="4000" b="1" smtClean="0"/>
          </a:p>
          <a:p>
            <a:pPr eaLnBrk="1" hangingPunct="1">
              <a:buFontTx/>
              <a:buNone/>
            </a:pPr>
            <a:endParaRPr lang="ru-RU" sz="4000" b="1" smtClean="0"/>
          </a:p>
          <a:p>
            <a:pPr eaLnBrk="1" hangingPunct="1">
              <a:buFontTx/>
              <a:buNone/>
            </a:pPr>
            <a:r>
              <a:rPr lang="en-US" sz="4000" b="1" smtClean="0"/>
              <a:t>        </a:t>
            </a:r>
            <a:r>
              <a:rPr lang="ru-RU" sz="4000" b="1" smtClean="0"/>
              <a:t>Товарные деньги</a:t>
            </a:r>
          </a:p>
          <a:p>
            <a:pPr eaLnBrk="1" hangingPunct="1">
              <a:buFontTx/>
              <a:buNone/>
            </a:pPr>
            <a:r>
              <a:rPr lang="ru-RU" sz="4000" b="1" smtClean="0"/>
              <a:t>Первоначально деньги как средство обмена существовали </a:t>
            </a:r>
            <a:r>
              <a:rPr lang="ru-RU" sz="4000" b="1" i="1" smtClean="0">
                <a:solidFill>
                  <a:srgbClr val="CC0000"/>
                </a:solidFill>
              </a:rPr>
              <a:t>в форме товаров</a:t>
            </a:r>
            <a:r>
              <a:rPr lang="ru-RU" sz="4000" b="1" smtClean="0">
                <a:solidFill>
                  <a:srgbClr val="CC0000"/>
                </a:solidFill>
              </a:rPr>
              <a:t>. </a:t>
            </a:r>
            <a:endParaRPr lang="ru-RU" sz="4000" b="1"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3" name="Rectangle 2"/>
          <p:cNvSpPr>
            <a:spLocks noGrp="1" noChangeArrowheads="1"/>
          </p:cNvSpPr>
          <p:nvPr>
            <p:ph type="body" sz="half" idx="1"/>
          </p:nvPr>
        </p:nvSpPr>
        <p:spPr>
          <a:xfrm>
            <a:off x="250825" y="115888"/>
            <a:ext cx="7740650" cy="6742112"/>
          </a:xfrm>
        </p:spPr>
        <p:txBody>
          <a:bodyPr/>
          <a:lstStyle/>
          <a:p>
            <a:pPr eaLnBrk="1" hangingPunct="1">
              <a:lnSpc>
                <a:spcPct val="90000"/>
              </a:lnSpc>
              <a:buFontTx/>
              <a:buNone/>
            </a:pPr>
            <a:r>
              <a:rPr lang="en-US" sz="2800" smtClean="0"/>
              <a:t>    </a:t>
            </a:r>
            <a:r>
              <a:rPr lang="ru-RU" sz="2800" smtClean="0"/>
              <a:t>С развитием человеческого общества, бартер пышно расцвел. Самым знаменитым примером может послужить сделка Питера Миноты в 1626 году:  за бусины и безделушки, стоимостью 24$ Минота получил остров в Манхеттене. В 1993 году этот остров был оценен в 50,4 миллиарда $.</a:t>
            </a:r>
            <a:br>
              <a:rPr lang="ru-RU" sz="2800" smtClean="0"/>
            </a:br>
            <a:endParaRPr lang="ru-RU" sz="2800" smtClean="0"/>
          </a:p>
          <a:p>
            <a:pPr eaLnBrk="1" hangingPunct="1">
              <a:lnSpc>
                <a:spcPct val="90000"/>
              </a:lnSpc>
              <a:buFontTx/>
              <a:buNone/>
            </a:pPr>
            <a:r>
              <a:rPr lang="en-US" sz="2800" smtClean="0"/>
              <a:t>    </a:t>
            </a:r>
            <a:r>
              <a:rPr lang="ru-RU" sz="2800" smtClean="0"/>
              <a:t>В Риме с солдатами                                                           часто расплачивались                                                                             мешками с солью                                                            (слово „жалование“                                                                                            пришло оттуда) потому,                                                     что соли было мало и она                                            была необходима для                                     консервации продуктов.</a:t>
            </a:r>
            <a:br>
              <a:rPr lang="ru-RU" sz="2800" smtClean="0"/>
            </a:br>
            <a:r>
              <a:rPr lang="ru-RU" sz="2800" smtClean="0"/>
              <a:t/>
            </a:r>
            <a:br>
              <a:rPr lang="ru-RU" sz="2800" smtClean="0"/>
            </a:br>
            <a:endParaRPr lang="ru-RU" sz="2800" smtClean="0"/>
          </a:p>
        </p:txBody>
      </p:sp>
      <p:pic>
        <p:nvPicPr>
          <p:cNvPr id="38914" name="Picture 3" descr="Безымяманхеттен"/>
          <p:cNvPicPr>
            <a:picLocks noGrp="1" noChangeAspect="1" noChangeArrowheads="1"/>
          </p:cNvPicPr>
          <p:nvPr>
            <p:ph sz="half" idx="2"/>
          </p:nvPr>
        </p:nvPicPr>
        <p:blipFill>
          <a:blip r:embed="rId2" cstate="print"/>
          <a:srcRect/>
          <a:stretch>
            <a:fillRect/>
          </a:stretch>
        </p:blipFill>
        <p:spPr>
          <a:xfrm>
            <a:off x="5003800" y="2636838"/>
            <a:ext cx="3894138" cy="3125787"/>
          </a:xfrm>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7" name="Rectangle 2"/>
          <p:cNvSpPr>
            <a:spLocks noChangeArrowheads="1"/>
          </p:cNvSpPr>
          <p:nvPr/>
        </p:nvSpPr>
        <p:spPr bwMode="auto">
          <a:xfrm>
            <a:off x="179388" y="625475"/>
            <a:ext cx="5761037" cy="5648325"/>
          </a:xfrm>
          <a:prstGeom prst="rect">
            <a:avLst/>
          </a:prstGeom>
          <a:noFill/>
          <a:ln w="9525">
            <a:noFill/>
            <a:miter lim="800000"/>
            <a:headEnd/>
            <a:tailEnd/>
          </a:ln>
        </p:spPr>
        <p:txBody>
          <a:bodyPr anchor="ctr">
            <a:spAutoFit/>
          </a:bodyPr>
          <a:lstStyle/>
          <a:p>
            <a:r>
              <a:rPr lang="ru-RU" sz="2600" b="1">
                <a:solidFill>
                  <a:srgbClr val="CC0000"/>
                </a:solidFill>
                <a:latin typeface="Arial" charset="0"/>
              </a:rPr>
              <a:t>Бартер на Руси проходил те же этапы в своем развитии, что и в других cтранах.</a:t>
            </a:r>
            <a:r>
              <a:rPr lang="ru-RU" sz="2600">
                <a:latin typeface="Arial" charset="0"/>
              </a:rPr>
              <a:t> В северных областях «товарными» деньгами служили шкурки куниц, соболей, белок, лисиц. Название древнерусской денежной единицы «куна» берет свое происхождение от меха куницы. Память о «меховых деньгах» осталась в нашем языке в числительном «сорок». Слово «сорок» родственно слову «сорочка» (рубаха). </a:t>
            </a:r>
          </a:p>
        </p:txBody>
      </p:sp>
      <p:pic>
        <p:nvPicPr>
          <p:cNvPr id="39938" name="Picture 3" descr="Увеличить">
            <a:hlinkClick r:id="rId2"/>
          </p:cNvPr>
          <p:cNvPicPr>
            <a:picLocks noGrp="1" noChangeAspect="1" noChangeArrowheads="1"/>
          </p:cNvPicPr>
          <p:nvPr>
            <p:ph/>
          </p:nvPr>
        </p:nvPicPr>
        <p:blipFill>
          <a:blip r:embed="rId3" cstate="print"/>
          <a:srcRect/>
          <a:stretch>
            <a:fillRect/>
          </a:stretch>
        </p:blipFill>
        <p:spPr>
          <a:xfrm>
            <a:off x="5724525" y="0"/>
            <a:ext cx="3419475" cy="2997200"/>
          </a:xfrm>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61" name="Picture 3" descr="Увеличить">
            <a:hlinkClick r:id="rId2"/>
          </p:cNvPr>
          <p:cNvPicPr>
            <a:picLocks noGrp="1" noChangeAspect="1" noChangeArrowheads="1"/>
          </p:cNvPicPr>
          <p:nvPr>
            <p:ph/>
          </p:nvPr>
        </p:nvPicPr>
        <p:blipFill>
          <a:blip r:embed="rId3" cstate="print"/>
          <a:srcRect/>
          <a:stretch>
            <a:fillRect/>
          </a:stretch>
        </p:blipFill>
        <p:spPr>
          <a:xfrm>
            <a:off x="5724525" y="0"/>
            <a:ext cx="3419475" cy="2997200"/>
          </a:xfrm>
        </p:spPr>
      </p:pic>
      <p:sp>
        <p:nvSpPr>
          <p:cNvPr id="40962" name="Rectangle 4"/>
          <p:cNvSpPr>
            <a:spLocks noChangeArrowheads="1"/>
          </p:cNvSpPr>
          <p:nvPr/>
        </p:nvSpPr>
        <p:spPr bwMode="auto">
          <a:xfrm>
            <a:off x="179388" y="109538"/>
            <a:ext cx="5400675" cy="3749675"/>
          </a:xfrm>
          <a:prstGeom prst="rect">
            <a:avLst/>
          </a:prstGeom>
          <a:noFill/>
          <a:ln w="9525">
            <a:noFill/>
            <a:miter lim="800000"/>
            <a:headEnd/>
            <a:tailEnd/>
          </a:ln>
        </p:spPr>
        <p:txBody>
          <a:bodyPr anchor="ctr">
            <a:spAutoFit/>
          </a:bodyPr>
          <a:lstStyle/>
          <a:p>
            <a:r>
              <a:rPr lang="ru-RU" sz="3000" b="1"/>
              <a:t>Также у древних славян роль денег выполняли лен и изготовленная из него ткань — полотно. От слова «полотно» произошло всем нам известное слово — платить. </a:t>
            </a:r>
          </a:p>
          <a:p>
            <a:endParaRPr lang="ru-RU" sz="3000" b="1"/>
          </a:p>
        </p:txBody>
      </p:sp>
      <p:sp>
        <p:nvSpPr>
          <p:cNvPr id="40963" name="Text Box 6"/>
          <p:cNvSpPr txBox="1">
            <a:spLocks noChangeArrowheads="1"/>
          </p:cNvSpPr>
          <p:nvPr/>
        </p:nvSpPr>
        <p:spPr bwMode="auto">
          <a:xfrm>
            <a:off x="250825" y="3357563"/>
            <a:ext cx="8569325" cy="3503612"/>
          </a:xfrm>
          <a:prstGeom prst="rect">
            <a:avLst/>
          </a:prstGeom>
          <a:noFill/>
          <a:ln w="9525">
            <a:noFill/>
            <a:miter lim="800000"/>
            <a:headEnd/>
            <a:tailEnd/>
          </a:ln>
        </p:spPr>
        <p:txBody>
          <a:bodyPr>
            <a:spAutoFit/>
          </a:bodyPr>
          <a:lstStyle/>
          <a:p>
            <a:pPr>
              <a:spcBef>
                <a:spcPct val="50000"/>
              </a:spcBef>
            </a:pPr>
            <a:r>
              <a:rPr lang="ru-RU" sz="3200" b="1"/>
              <a:t>Поиск человека, который имел ту вещь, которая тебе нужна, переговоры об обмене занимали много времени и энергии. И не всегда было легко прийти к соглашению о ценности вещи. Сколько шкур стоит корзина с зерном? Что делать, если стол стоит одну с половиной коровы?</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a:xfrm>
            <a:off x="1042988" y="0"/>
            <a:ext cx="7489825" cy="908050"/>
          </a:xfrm>
        </p:spPr>
        <p:txBody>
          <a:bodyPr/>
          <a:lstStyle/>
          <a:p>
            <a:pPr eaLnBrk="1" hangingPunct="1"/>
            <a:r>
              <a:rPr lang="ru-RU" sz="3000" smtClean="0"/>
              <a:t>Возникновение денег.</a:t>
            </a:r>
          </a:p>
        </p:txBody>
      </p:sp>
      <p:sp>
        <p:nvSpPr>
          <p:cNvPr id="41986" name="Rectangle 3"/>
          <p:cNvSpPr>
            <a:spLocks noGrp="1" noChangeArrowheads="1"/>
          </p:cNvSpPr>
          <p:nvPr>
            <p:ph type="body" sz="half" idx="1"/>
          </p:nvPr>
        </p:nvSpPr>
        <p:spPr>
          <a:xfrm>
            <a:off x="179388" y="692150"/>
            <a:ext cx="6985000" cy="5905500"/>
          </a:xfrm>
        </p:spPr>
        <p:txBody>
          <a:bodyPr/>
          <a:lstStyle/>
          <a:p>
            <a:pPr eaLnBrk="1" hangingPunct="1">
              <a:buFontTx/>
              <a:buNone/>
            </a:pPr>
            <a:r>
              <a:rPr lang="ru-RU" b="1" smtClean="0">
                <a:solidFill>
                  <a:srgbClr val="CC0000"/>
                </a:solidFill>
              </a:rPr>
              <a:t>Развитие торговли вынудило покупателей и продавцов согласовать систему, устанавливающую цену – идеальным решением проблемы товарообмена стали деньги.</a:t>
            </a:r>
            <a:r>
              <a:rPr lang="ru-RU" smtClean="0"/>
              <a:t> С течением времени, появился термин валюта. Это не всегда были деньги в привычном нам понимании – монеты и банкноты, история знает примеры, когда одной из форм валюты была корова. </a:t>
            </a:r>
          </a:p>
        </p:txBody>
      </p:sp>
      <p:pic>
        <p:nvPicPr>
          <p:cNvPr id="41987" name="Picture 4" descr="332"/>
          <p:cNvPicPr>
            <a:picLocks noGrp="1" noChangeAspect="1" noChangeArrowheads="1"/>
          </p:cNvPicPr>
          <p:nvPr>
            <p:ph sz="half" idx="2"/>
          </p:nvPr>
        </p:nvPicPr>
        <p:blipFill>
          <a:blip r:embed="rId2" cstate="print"/>
          <a:srcRect/>
          <a:stretch>
            <a:fillRect/>
          </a:stretch>
        </p:blipFill>
        <p:spPr>
          <a:xfrm>
            <a:off x="7235825" y="1557338"/>
            <a:ext cx="1611313" cy="4525962"/>
          </a:xfrm>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a:xfrm>
            <a:off x="539750" y="0"/>
            <a:ext cx="8229600" cy="1143000"/>
          </a:xfrm>
        </p:spPr>
        <p:txBody>
          <a:bodyPr/>
          <a:lstStyle/>
          <a:p>
            <a:pPr eaLnBrk="1" hangingPunct="1"/>
            <a:r>
              <a:rPr lang="ru-RU" sz="3600" smtClean="0"/>
              <a:t>Монеты</a:t>
            </a:r>
          </a:p>
        </p:txBody>
      </p:sp>
      <p:sp>
        <p:nvSpPr>
          <p:cNvPr id="43010" name="Rectangle 3"/>
          <p:cNvSpPr>
            <a:spLocks noGrp="1" noChangeArrowheads="1"/>
          </p:cNvSpPr>
          <p:nvPr>
            <p:ph type="body" sz="half" idx="1"/>
          </p:nvPr>
        </p:nvSpPr>
        <p:spPr>
          <a:xfrm>
            <a:off x="0" y="836613"/>
            <a:ext cx="5435600" cy="5472112"/>
          </a:xfrm>
        </p:spPr>
        <p:txBody>
          <a:bodyPr/>
          <a:lstStyle/>
          <a:p>
            <a:pPr eaLnBrk="1" hangingPunct="1">
              <a:lnSpc>
                <a:spcPct val="80000"/>
              </a:lnSpc>
              <a:buFontTx/>
              <a:buNone/>
            </a:pPr>
            <a:r>
              <a:rPr lang="en-US" sz="3400" b="1" smtClean="0">
                <a:solidFill>
                  <a:srgbClr val="CC0000"/>
                </a:solidFill>
              </a:rPr>
              <a:t>  </a:t>
            </a:r>
            <a:r>
              <a:rPr lang="ru-RU" sz="3400" b="1" smtClean="0">
                <a:solidFill>
                  <a:srgbClr val="CC0000"/>
                </a:solidFill>
              </a:rPr>
              <a:t>Считается, что самые первые монеты появились в Китае и в древнем Лидийском царстве в VII веке до нашей эры.</a:t>
            </a:r>
            <a:r>
              <a:rPr lang="ru-RU" sz="3400" smtClean="0"/>
              <a:t> Около 500 лет до нашей эры персидский царь Дарий совершил экономическую революцию в своём государстве, введя в обращение монеты и заменив ими бартер.</a:t>
            </a:r>
            <a:br>
              <a:rPr lang="ru-RU" sz="3400" smtClean="0"/>
            </a:br>
            <a:r>
              <a:rPr lang="ru-RU" sz="3400" smtClean="0"/>
              <a:t/>
            </a:r>
            <a:br>
              <a:rPr lang="ru-RU" sz="3400" smtClean="0"/>
            </a:br>
            <a:endParaRPr lang="ru-RU" sz="3400" smtClean="0"/>
          </a:p>
        </p:txBody>
      </p:sp>
      <p:pic>
        <p:nvPicPr>
          <p:cNvPr id="43011" name="Picture 4" descr="Увеличить">
            <a:hlinkClick r:id="rId2"/>
          </p:cNvPr>
          <p:cNvPicPr>
            <a:picLocks noGrp="1" noChangeAspect="1" noChangeArrowheads="1"/>
          </p:cNvPicPr>
          <p:nvPr>
            <p:ph sz="half" idx="2"/>
          </p:nvPr>
        </p:nvPicPr>
        <p:blipFill>
          <a:blip r:embed="rId3" cstate="print"/>
          <a:srcRect/>
          <a:stretch>
            <a:fillRect/>
          </a:stretch>
        </p:blipFill>
        <p:spPr>
          <a:xfrm>
            <a:off x="5508625" y="1341438"/>
            <a:ext cx="3635375" cy="4392612"/>
          </a:xfrm>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a:xfrm>
            <a:off x="539750" y="0"/>
            <a:ext cx="8229600" cy="1143000"/>
          </a:xfrm>
        </p:spPr>
        <p:txBody>
          <a:bodyPr/>
          <a:lstStyle/>
          <a:p>
            <a:pPr eaLnBrk="1" hangingPunct="1"/>
            <a:r>
              <a:rPr lang="ru-RU" sz="3600" smtClean="0"/>
              <a:t>Монеты</a:t>
            </a:r>
          </a:p>
        </p:txBody>
      </p:sp>
      <p:pic>
        <p:nvPicPr>
          <p:cNvPr id="44034" name="Picture 4" descr="Увеличить">
            <a:hlinkClick r:id="rId2"/>
          </p:cNvPr>
          <p:cNvPicPr>
            <a:picLocks noGrp="1" noChangeAspect="1" noChangeArrowheads="1"/>
          </p:cNvPicPr>
          <p:nvPr>
            <p:ph sz="half" idx="2"/>
          </p:nvPr>
        </p:nvPicPr>
        <p:blipFill>
          <a:blip r:embed="rId3" cstate="print"/>
          <a:srcRect/>
          <a:stretch>
            <a:fillRect/>
          </a:stretch>
        </p:blipFill>
        <p:spPr>
          <a:xfrm>
            <a:off x="5508625" y="1341438"/>
            <a:ext cx="3635375" cy="4392612"/>
          </a:xfrm>
        </p:spPr>
      </p:pic>
      <p:sp>
        <p:nvSpPr>
          <p:cNvPr id="44035" name="Rectangle 5"/>
          <p:cNvSpPr>
            <a:spLocks noChangeArrowheads="1"/>
          </p:cNvSpPr>
          <p:nvPr/>
        </p:nvSpPr>
        <p:spPr bwMode="auto">
          <a:xfrm>
            <a:off x="250825" y="908050"/>
            <a:ext cx="4968875" cy="5211763"/>
          </a:xfrm>
          <a:prstGeom prst="rect">
            <a:avLst/>
          </a:prstGeom>
          <a:noFill/>
          <a:ln w="9525">
            <a:noFill/>
            <a:miter lim="800000"/>
            <a:headEnd/>
            <a:tailEnd/>
          </a:ln>
        </p:spPr>
        <p:txBody>
          <a:bodyPr>
            <a:spAutoFit/>
          </a:bodyPr>
          <a:lstStyle/>
          <a:p>
            <a:pPr>
              <a:lnSpc>
                <a:spcPct val="80000"/>
              </a:lnSpc>
              <a:spcBef>
                <a:spcPct val="20000"/>
              </a:spcBef>
            </a:pPr>
            <a:r>
              <a:rPr lang="ru-RU" sz="2800">
                <a:latin typeface="Arial" charset="0"/>
              </a:rPr>
              <a:t>Приблизительно в 2500 г. до н.э. в Египте и на территории малой Азии, при оплате товаров и услуг начали использовать различные металлы – золото, серебро и медь. Сначала они обращались в виде слитков, впоследствии, слитки стали клеймить, удостоверяя тем самым качество металла, – так появились монеты, наличие которых существенно упростило товарообмен. </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7" name="Rectangle 2"/>
          <p:cNvSpPr>
            <a:spLocks noGrp="1" noChangeArrowheads="1"/>
          </p:cNvSpPr>
          <p:nvPr>
            <p:ph type="body" idx="1"/>
          </p:nvPr>
        </p:nvSpPr>
        <p:spPr>
          <a:xfrm>
            <a:off x="0" y="404813"/>
            <a:ext cx="6877050" cy="6453187"/>
          </a:xfrm>
        </p:spPr>
        <p:txBody>
          <a:bodyPr/>
          <a:lstStyle/>
          <a:p>
            <a:pPr eaLnBrk="1" hangingPunct="1">
              <a:buFontTx/>
              <a:buNone/>
            </a:pPr>
            <a:r>
              <a:rPr lang="en-US" sz="2800" smtClean="0"/>
              <a:t>    </a:t>
            </a:r>
            <a:r>
              <a:rPr lang="ru-RU" sz="2800" smtClean="0"/>
              <a:t>Монеты были дорогими, прочными и удобными. Они не могли умереть или испортиться по дороге к рынку. Вдобавок, использование монет позволяло расплачиваться поштучно (отсчитывать), а не взвешивать их. Длительное время условная ценность денег измерялась драгоценными металлами – обычно золотом или серебром. Только с 1971 г. развитые страны запретили обмен бумажных денег на золото и оно перестало являться универсальным критерием ценности. </a:t>
            </a:r>
          </a:p>
          <a:p>
            <a:pPr eaLnBrk="1" hangingPunct="1">
              <a:buFontTx/>
              <a:buNone/>
            </a:pPr>
            <a:r>
              <a:rPr lang="en-US" sz="2800" smtClean="0"/>
              <a:t>    </a:t>
            </a:r>
            <a:endParaRPr lang="ru-RU" sz="2800" smtClean="0"/>
          </a:p>
        </p:txBody>
      </p:sp>
      <p:sp>
        <p:nvSpPr>
          <p:cNvPr id="45058" name="Rectangle 3">
            <a:hlinkClick r:id="rId2"/>
          </p:cNvPr>
          <p:cNvSpPr>
            <a:spLocks noChangeArrowheads="1"/>
          </p:cNvSpPr>
          <p:nvPr/>
        </p:nvSpPr>
        <p:spPr bwMode="auto">
          <a:xfrm>
            <a:off x="-846138" y="2819400"/>
            <a:ext cx="9144001" cy="0"/>
          </a:xfrm>
          <a:prstGeom prst="rect">
            <a:avLst/>
          </a:prstGeom>
          <a:noFill/>
          <a:ln w="9525">
            <a:noFill/>
            <a:miter lim="800000"/>
            <a:headEnd/>
            <a:tailEnd/>
          </a:ln>
        </p:spPr>
        <p:txBody>
          <a:bodyPr wrap="none" anchor="ctr">
            <a:spAutoFit/>
          </a:bodyPr>
          <a:lstStyle/>
          <a:p>
            <a:endParaRPr lang="ru-RU"/>
          </a:p>
        </p:txBody>
      </p:sp>
      <p:pic>
        <p:nvPicPr>
          <p:cNvPr id="45059" name="Picture 4" descr="Увеличить">
            <a:hlinkClick r:id="rId2"/>
          </p:cNvPr>
          <p:cNvPicPr>
            <a:picLocks noChangeAspect="1" noChangeArrowheads="1"/>
          </p:cNvPicPr>
          <p:nvPr/>
        </p:nvPicPr>
        <p:blipFill>
          <a:blip r:embed="rId3" cstate="print"/>
          <a:srcRect/>
          <a:stretch>
            <a:fillRect/>
          </a:stretch>
        </p:blipFill>
        <p:spPr bwMode="auto">
          <a:xfrm>
            <a:off x="6877050" y="2060575"/>
            <a:ext cx="1584325" cy="28813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1" name="Rectangle 2"/>
          <p:cNvSpPr>
            <a:spLocks noGrp="1" noChangeArrowheads="1"/>
          </p:cNvSpPr>
          <p:nvPr>
            <p:ph type="body" idx="1"/>
          </p:nvPr>
        </p:nvSpPr>
        <p:spPr>
          <a:xfrm>
            <a:off x="0" y="260350"/>
            <a:ext cx="6372225" cy="6310313"/>
          </a:xfrm>
        </p:spPr>
        <p:txBody>
          <a:bodyPr/>
          <a:lstStyle/>
          <a:p>
            <a:pPr eaLnBrk="1" hangingPunct="1">
              <a:lnSpc>
                <a:spcPct val="90000"/>
              </a:lnSpc>
              <a:spcBef>
                <a:spcPct val="0"/>
              </a:spcBef>
              <a:buFontTx/>
              <a:buNone/>
            </a:pPr>
            <a:endParaRPr lang="ru-RU" smtClean="0"/>
          </a:p>
          <a:p>
            <a:pPr algn="just" eaLnBrk="1" hangingPunct="1">
              <a:lnSpc>
                <a:spcPct val="90000"/>
              </a:lnSpc>
              <a:spcBef>
                <a:spcPct val="0"/>
              </a:spcBef>
              <a:buFontTx/>
              <a:buNone/>
            </a:pPr>
            <a:r>
              <a:rPr lang="en-US" smtClean="0"/>
              <a:t>    </a:t>
            </a:r>
            <a:r>
              <a:rPr lang="ru-RU" smtClean="0"/>
              <a:t>На Руси монеты появились в Х веке,</a:t>
            </a:r>
            <a:r>
              <a:rPr lang="en-US" smtClean="0"/>
              <a:t> </a:t>
            </a:r>
            <a:r>
              <a:rPr lang="ru-RU" smtClean="0"/>
              <a:t>чеканились из серебра (ранее  использовались деньги отчеканенные </a:t>
            </a:r>
            <a:r>
              <a:rPr lang="en-US" smtClean="0"/>
              <a:t> </a:t>
            </a:r>
            <a:r>
              <a:rPr lang="ru-RU" smtClean="0"/>
              <a:t>в других странах). Сохранились</a:t>
            </a:r>
            <a:r>
              <a:rPr lang="en-US" smtClean="0"/>
              <a:t> </a:t>
            </a:r>
            <a:r>
              <a:rPr lang="ru-RU" smtClean="0"/>
              <a:t>«серебряники» русского князя Владимира. На   одной стороне изображен князь, сидящий </a:t>
            </a:r>
            <a:r>
              <a:rPr lang="en-US" smtClean="0"/>
              <a:t> </a:t>
            </a:r>
            <a:r>
              <a:rPr lang="ru-RU" smtClean="0"/>
              <a:t>  на престоле («столе»), а на другой — родовой знак. Надпись на монете гласит: «Володимир на столе, а се его серебро».</a:t>
            </a:r>
          </a:p>
        </p:txBody>
      </p:sp>
      <p:sp>
        <p:nvSpPr>
          <p:cNvPr id="46082" name="Rectangle 3">
            <a:hlinkClick r:id="rId2"/>
          </p:cNvPr>
          <p:cNvSpPr>
            <a:spLocks noChangeArrowheads="1"/>
          </p:cNvSpPr>
          <p:nvPr/>
        </p:nvSpPr>
        <p:spPr bwMode="auto">
          <a:xfrm>
            <a:off x="-846138" y="2819400"/>
            <a:ext cx="9144001" cy="0"/>
          </a:xfrm>
          <a:prstGeom prst="rect">
            <a:avLst/>
          </a:prstGeom>
          <a:noFill/>
          <a:ln w="9525">
            <a:noFill/>
            <a:miter lim="800000"/>
            <a:headEnd/>
            <a:tailEnd/>
          </a:ln>
        </p:spPr>
        <p:txBody>
          <a:bodyPr wrap="none" anchor="ctr">
            <a:spAutoFit/>
          </a:bodyPr>
          <a:lstStyle/>
          <a:p>
            <a:endParaRPr lang="ru-RU"/>
          </a:p>
        </p:txBody>
      </p:sp>
      <p:pic>
        <p:nvPicPr>
          <p:cNvPr id="46083" name="Picture 4" descr="Увеличить">
            <a:hlinkClick r:id="rId2"/>
          </p:cNvPr>
          <p:cNvPicPr>
            <a:picLocks noChangeAspect="1" noChangeArrowheads="1"/>
          </p:cNvPicPr>
          <p:nvPr/>
        </p:nvPicPr>
        <p:blipFill>
          <a:blip r:embed="rId3" cstate="print"/>
          <a:srcRect/>
          <a:stretch>
            <a:fillRect/>
          </a:stretch>
        </p:blipFill>
        <p:spPr bwMode="auto">
          <a:xfrm>
            <a:off x="6948488" y="1700213"/>
            <a:ext cx="1584325" cy="28813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a:xfrm>
            <a:off x="684213" y="0"/>
            <a:ext cx="5543550" cy="792163"/>
          </a:xfrm>
        </p:spPr>
        <p:txBody>
          <a:bodyPr/>
          <a:lstStyle/>
          <a:p>
            <a:pPr eaLnBrk="1" hangingPunct="1"/>
            <a:r>
              <a:rPr lang="ru-RU" sz="3000" smtClean="0"/>
              <a:t>Бумажные деньги</a:t>
            </a:r>
          </a:p>
        </p:txBody>
      </p:sp>
      <p:sp>
        <p:nvSpPr>
          <p:cNvPr id="47106" name="Rectangle 3"/>
          <p:cNvSpPr>
            <a:spLocks noGrp="1" noChangeArrowheads="1"/>
          </p:cNvSpPr>
          <p:nvPr>
            <p:ph type="body" sz="half" idx="1"/>
          </p:nvPr>
        </p:nvSpPr>
        <p:spPr>
          <a:xfrm>
            <a:off x="0" y="881063"/>
            <a:ext cx="4716463" cy="5976937"/>
          </a:xfrm>
        </p:spPr>
        <p:txBody>
          <a:bodyPr/>
          <a:lstStyle/>
          <a:p>
            <a:pPr eaLnBrk="1" hangingPunct="1">
              <a:lnSpc>
                <a:spcPct val="80000"/>
              </a:lnSpc>
              <a:buFontTx/>
              <a:buNone/>
            </a:pPr>
            <a:r>
              <a:rPr lang="en-US" sz="2600" b="1" smtClean="0">
                <a:solidFill>
                  <a:srgbClr val="CC0000"/>
                </a:solidFill>
              </a:rPr>
              <a:t>   </a:t>
            </a:r>
            <a:r>
              <a:rPr lang="ru-RU" sz="2600" b="1" smtClean="0">
                <a:solidFill>
                  <a:srgbClr val="CC0000"/>
                </a:solidFill>
              </a:rPr>
              <a:t>Бумажные деньги появились в Китае в </a:t>
            </a:r>
            <a:r>
              <a:rPr lang="en-US" sz="2600" b="1" smtClean="0">
                <a:solidFill>
                  <a:srgbClr val="CC0000"/>
                </a:solidFill>
              </a:rPr>
              <a:t>VIII</a:t>
            </a:r>
            <a:r>
              <a:rPr lang="ru-RU" sz="2600" b="1" smtClean="0">
                <a:solidFill>
                  <a:srgbClr val="CC0000"/>
                </a:solidFill>
              </a:rPr>
              <a:t> веке нашей эры (бумага впервые была произведена там в 100 г. н.э.).</a:t>
            </a:r>
            <a:r>
              <a:rPr lang="ru-RU" sz="2600" smtClean="0"/>
              <a:t> Наиболее ранний тип бумажных денег в Китае представлял собой особые расписки, выпускаемые либо под ценности, сдаваемые на хранение в специальные лавки, либо в качестве свидетельств об уплаченных налогах, хранящихся на счетах в центрах провинций, а не в столице.</a:t>
            </a:r>
            <a:br>
              <a:rPr lang="ru-RU" sz="2600" smtClean="0"/>
            </a:br>
            <a:r>
              <a:rPr lang="ru-RU" sz="1900" smtClean="0"/>
              <a:t/>
            </a:r>
            <a:br>
              <a:rPr lang="ru-RU" sz="1900" smtClean="0"/>
            </a:br>
            <a:endParaRPr lang="ru-RU" sz="1900" smtClean="0"/>
          </a:p>
        </p:txBody>
      </p:sp>
      <p:sp>
        <p:nvSpPr>
          <p:cNvPr id="47107" name="Rectangle 4"/>
          <p:cNvSpPr>
            <a:spLocks noGrp="1" noChangeArrowheads="1"/>
          </p:cNvSpPr>
          <p:nvPr>
            <p:ph type="body" sz="half" idx="2"/>
          </p:nvPr>
        </p:nvSpPr>
        <p:spPr>
          <a:xfrm>
            <a:off x="0" y="3213100"/>
            <a:ext cx="6372225" cy="4525963"/>
          </a:xfrm>
        </p:spPr>
        <p:txBody>
          <a:bodyPr/>
          <a:lstStyle/>
          <a:p>
            <a:pPr eaLnBrk="1" hangingPunct="1">
              <a:lnSpc>
                <a:spcPct val="80000"/>
              </a:lnSpc>
              <a:buFontTx/>
              <a:buNone/>
            </a:pPr>
            <a:r>
              <a:rPr lang="en-US" sz="2400" smtClean="0"/>
              <a:t>   </a:t>
            </a:r>
            <a:endParaRPr lang="ru-RU" sz="2400" smtClean="0"/>
          </a:p>
          <a:p>
            <a:pPr eaLnBrk="1" hangingPunct="1">
              <a:lnSpc>
                <a:spcPct val="80000"/>
              </a:lnSpc>
            </a:pPr>
            <a:endParaRPr lang="ru-RU" sz="1800" smtClean="0"/>
          </a:p>
        </p:txBody>
      </p:sp>
      <p:pic>
        <p:nvPicPr>
          <p:cNvPr id="47108" name="Picture 7" descr="102_1234943603_18"/>
          <p:cNvPicPr>
            <a:picLocks noChangeAspect="1" noChangeArrowheads="1"/>
          </p:cNvPicPr>
          <p:nvPr/>
        </p:nvPicPr>
        <p:blipFill>
          <a:blip r:embed="rId2" cstate="print"/>
          <a:srcRect/>
          <a:stretch>
            <a:fillRect/>
          </a:stretch>
        </p:blipFill>
        <p:spPr bwMode="auto">
          <a:xfrm>
            <a:off x="4787900" y="3933825"/>
            <a:ext cx="4356100" cy="2924175"/>
          </a:xfrm>
          <a:prstGeom prst="rect">
            <a:avLst/>
          </a:prstGeom>
          <a:noFill/>
          <a:ln w="9525">
            <a:noFill/>
            <a:miter lim="800000"/>
            <a:headEnd/>
            <a:tailEnd/>
          </a:ln>
        </p:spPr>
      </p:pic>
      <p:sp>
        <p:nvSpPr>
          <p:cNvPr id="47109" name="AutoShape 11" descr="pagoda &amp;Gcy;&amp;ocy;&amp;rcy;&amp;ocy;&amp;dcy;&amp;acy; &amp;Acy;&amp;rcy;&amp;khcy;&amp;icy;&amp;tcy;&amp;iecy;&amp;kcy;&amp;tcy;&amp;ucy;&amp;rcy;&amp;acy; &amp;Dcy;&amp;ocy;&amp;mcy;&amp;acy; arhitektura DCH6O05"/>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ru-RU"/>
          </a:p>
        </p:txBody>
      </p:sp>
      <p:pic>
        <p:nvPicPr>
          <p:cNvPr id="47110" name="Picture 13" descr="pagoda &amp;Gcy;&amp;ocy;&amp;rcy;&amp;ocy;&amp;dcy;&amp;acy; &amp;Acy;&amp;rcy;&amp;khcy;&amp;icy;&amp;tcy;&amp;iecy;&amp;kcy;&amp;tcy;&amp;ucy;&amp;rcy;&amp;acy; &amp;Dcy;&amp;ocy;&amp;mcy;&amp;acy; arhitektura DCH6O05"/>
          <p:cNvPicPr>
            <a:picLocks noChangeAspect="1" noChangeArrowheads="1"/>
          </p:cNvPicPr>
          <p:nvPr/>
        </p:nvPicPr>
        <p:blipFill>
          <a:blip r:embed="rId3" cstate="print"/>
          <a:srcRect/>
          <a:stretch>
            <a:fillRect/>
          </a:stretch>
        </p:blipFill>
        <p:spPr bwMode="auto">
          <a:xfrm>
            <a:off x="4859338" y="1196975"/>
            <a:ext cx="4105275" cy="22320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a:xfrm>
            <a:off x="684213" y="0"/>
            <a:ext cx="5543550" cy="792163"/>
          </a:xfrm>
        </p:spPr>
        <p:txBody>
          <a:bodyPr/>
          <a:lstStyle/>
          <a:p>
            <a:pPr eaLnBrk="1" hangingPunct="1"/>
            <a:r>
              <a:rPr lang="ru-RU" sz="3000" smtClean="0"/>
              <a:t>Бумажные деньги</a:t>
            </a:r>
          </a:p>
        </p:txBody>
      </p:sp>
      <p:sp>
        <p:nvSpPr>
          <p:cNvPr id="48130" name="Rectangle 3"/>
          <p:cNvSpPr>
            <a:spLocks noGrp="1" noChangeArrowheads="1"/>
          </p:cNvSpPr>
          <p:nvPr>
            <p:ph type="body" sz="half" idx="1"/>
          </p:nvPr>
        </p:nvSpPr>
        <p:spPr>
          <a:xfrm>
            <a:off x="0" y="620713"/>
            <a:ext cx="6877050" cy="2952750"/>
          </a:xfrm>
        </p:spPr>
        <p:txBody>
          <a:bodyPr/>
          <a:lstStyle/>
          <a:p>
            <a:pPr eaLnBrk="1" hangingPunct="1">
              <a:lnSpc>
                <a:spcPct val="80000"/>
              </a:lnSpc>
              <a:buFontTx/>
              <a:buNone/>
            </a:pPr>
            <a:r>
              <a:rPr lang="ru-RU" sz="2600" smtClean="0"/>
              <a:t/>
            </a:r>
            <a:br>
              <a:rPr lang="ru-RU" sz="2600" smtClean="0"/>
            </a:br>
            <a:r>
              <a:rPr lang="ru-RU" sz="1900" smtClean="0"/>
              <a:t/>
            </a:r>
            <a:br>
              <a:rPr lang="ru-RU" sz="1900" smtClean="0"/>
            </a:br>
            <a:endParaRPr lang="ru-RU" sz="1900" smtClean="0"/>
          </a:p>
        </p:txBody>
      </p:sp>
      <p:sp>
        <p:nvSpPr>
          <p:cNvPr id="48131" name="Rectangle 4"/>
          <p:cNvSpPr>
            <a:spLocks noGrp="1" noChangeArrowheads="1"/>
          </p:cNvSpPr>
          <p:nvPr>
            <p:ph type="body" sz="half" idx="2"/>
          </p:nvPr>
        </p:nvSpPr>
        <p:spPr>
          <a:xfrm>
            <a:off x="0" y="3213100"/>
            <a:ext cx="6372225" cy="4525963"/>
          </a:xfrm>
        </p:spPr>
        <p:txBody>
          <a:bodyPr/>
          <a:lstStyle/>
          <a:p>
            <a:pPr eaLnBrk="1" hangingPunct="1">
              <a:lnSpc>
                <a:spcPct val="80000"/>
              </a:lnSpc>
              <a:buFontTx/>
              <a:buNone/>
            </a:pPr>
            <a:r>
              <a:rPr lang="en-US" sz="2400" smtClean="0"/>
              <a:t>   </a:t>
            </a:r>
            <a:endParaRPr lang="ru-RU" sz="2400" smtClean="0"/>
          </a:p>
          <a:p>
            <a:pPr eaLnBrk="1" hangingPunct="1">
              <a:lnSpc>
                <a:spcPct val="80000"/>
              </a:lnSpc>
            </a:pPr>
            <a:endParaRPr lang="ru-RU" sz="1800" smtClean="0"/>
          </a:p>
        </p:txBody>
      </p:sp>
      <p:pic>
        <p:nvPicPr>
          <p:cNvPr id="48132" name="Picture 6" descr="Alexey &quot; &amp;Fcy;&amp;icy;&amp;ncy;&amp;acy;&amp;ncy;&amp;scy;&amp;ocy;&amp;vcy;&amp;ycy;&amp;iecy; &amp;ncy;&amp;ocy;&amp;vcy;&amp;ocy;&amp;scy;&amp;tcy;&amp;icy;, &amp;ncy;&amp;ocy;&amp;vcy;&amp;ocy;&amp;scy;&amp;tcy;&amp;icy; &amp;kcy;&amp;rcy;&amp;icy;&amp;mcy;&amp;icy;&amp;ncy;&amp;acy;&amp;lcy; &amp;scy;&amp;iecy;&amp;gcy;&amp;ocy;&amp;dcy;&amp;ncy;&amp;yacy;, &amp;pcy;&amp;ocy;&amp;scy;&amp;lcy;&amp;iecy;&amp;dcy;&amp;ncy;&amp;icy;&amp;iecy; &amp;mcy;&amp;icy;&amp;rcy;&amp;ocy;&amp;vcy;&amp;ycy;&amp;iecy; &amp;ncy;&amp;ocy;&amp;vcy;&amp;ocy;&amp;scy;&amp;tcy;&amp;icy;, &amp;scy;&amp;vcy;&amp;iecy;&amp;zhcy;&amp;icy;&amp;iecy; &amp;ncy;&amp;ocy;&amp;vcy;&amp;ocy;&amp;scy;&amp;tcy;&amp;icy; &amp;rcy;&amp;ocy;&amp;scy;&amp;scy;&amp;icy;&amp;icy;, &amp;scy;&amp;pcy;&amp;ocy;&amp;rcy;&amp;tcy;&amp;icy;&amp;vcy;&amp;ncy;&amp;ycy;&amp;iecy; &amp;ncy;&amp;ocy;&amp;vcy;&amp;ocy;&amp;scy;&amp;tcy;&amp;icy;"/>
          <p:cNvPicPr>
            <a:picLocks noChangeAspect="1" noChangeArrowheads="1"/>
          </p:cNvPicPr>
          <p:nvPr/>
        </p:nvPicPr>
        <p:blipFill>
          <a:blip r:embed="rId2" cstate="print"/>
          <a:srcRect/>
          <a:stretch>
            <a:fillRect/>
          </a:stretch>
        </p:blipFill>
        <p:spPr bwMode="auto">
          <a:xfrm>
            <a:off x="4356100" y="4005263"/>
            <a:ext cx="4559300" cy="2641600"/>
          </a:xfrm>
          <a:prstGeom prst="rect">
            <a:avLst/>
          </a:prstGeom>
          <a:noFill/>
          <a:ln w="9525">
            <a:noFill/>
            <a:miter lim="800000"/>
            <a:headEnd/>
            <a:tailEnd/>
          </a:ln>
        </p:spPr>
      </p:pic>
      <p:sp>
        <p:nvSpPr>
          <p:cNvPr id="48133" name="AutoShape 7" descr="pagoda &amp;Gcy;&amp;ocy;&amp;rcy;&amp;ocy;&amp;dcy;&amp;acy; &amp;Acy;&amp;rcy;&amp;khcy;&amp;icy;&amp;tcy;&amp;iecy;&amp;kcy;&amp;tcy;&amp;ucy;&amp;rcy;&amp;acy; &amp;Dcy;&amp;ocy;&amp;mcy;&amp;acy; arhitektura DCH6O05"/>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ru-RU"/>
          </a:p>
        </p:txBody>
      </p:sp>
      <p:pic>
        <p:nvPicPr>
          <p:cNvPr id="48134" name="Picture 8" descr="pagoda &amp;Gcy;&amp;ocy;&amp;rcy;&amp;ocy;&amp;dcy;&amp;acy; &amp;Acy;&amp;rcy;&amp;khcy;&amp;icy;&amp;tcy;&amp;iecy;&amp;kcy;&amp;tcy;&amp;ucy;&amp;rcy;&amp;acy; &amp;Dcy;&amp;ocy;&amp;mcy;&amp;acy; arhitektura DCH6O05"/>
          <p:cNvPicPr>
            <a:picLocks noChangeAspect="1" noChangeArrowheads="1"/>
          </p:cNvPicPr>
          <p:nvPr/>
        </p:nvPicPr>
        <p:blipFill>
          <a:blip r:embed="rId3" cstate="print"/>
          <a:srcRect/>
          <a:stretch>
            <a:fillRect/>
          </a:stretch>
        </p:blipFill>
        <p:spPr bwMode="auto">
          <a:xfrm>
            <a:off x="4716463" y="836613"/>
            <a:ext cx="4032250" cy="2451100"/>
          </a:xfrm>
          <a:prstGeom prst="rect">
            <a:avLst/>
          </a:prstGeom>
          <a:noFill/>
          <a:ln w="9525">
            <a:noFill/>
            <a:miter lim="800000"/>
            <a:headEnd/>
            <a:tailEnd/>
          </a:ln>
        </p:spPr>
      </p:pic>
      <p:sp>
        <p:nvSpPr>
          <p:cNvPr id="48135" name="Text Box 9"/>
          <p:cNvSpPr txBox="1">
            <a:spLocks noChangeArrowheads="1"/>
          </p:cNvSpPr>
          <p:nvPr/>
        </p:nvSpPr>
        <p:spPr bwMode="auto">
          <a:xfrm>
            <a:off x="323850" y="981075"/>
            <a:ext cx="4103688" cy="5788025"/>
          </a:xfrm>
          <a:prstGeom prst="rect">
            <a:avLst/>
          </a:prstGeom>
          <a:noFill/>
          <a:ln w="9525">
            <a:noFill/>
            <a:miter lim="800000"/>
            <a:headEnd/>
            <a:tailEnd/>
          </a:ln>
        </p:spPr>
        <p:txBody>
          <a:bodyPr>
            <a:spAutoFit/>
          </a:bodyPr>
          <a:lstStyle/>
          <a:p>
            <a:pPr>
              <a:lnSpc>
                <a:spcPct val="90000"/>
              </a:lnSpc>
            </a:pPr>
            <a:r>
              <a:rPr lang="ru-RU" sz="3200"/>
              <a:t>Бумажные деньги производили большое впечатление на путешественников, посещавших Китай в VII – VIII веках. Марко Поло писал, что выпуск бумажных денег - это новый способ достижения той цели, к которой так давно стремились алхимики.</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a:xfrm>
            <a:off x="684213" y="260350"/>
            <a:ext cx="7772400" cy="1143000"/>
          </a:xfrm>
        </p:spPr>
        <p:txBody>
          <a:bodyPr/>
          <a:lstStyle/>
          <a:p>
            <a:pPr eaLnBrk="1" hangingPunct="1"/>
            <a:r>
              <a:rPr lang="ru-RU" sz="3400" smtClean="0"/>
              <a:t>Бумажные деньги</a:t>
            </a:r>
          </a:p>
        </p:txBody>
      </p:sp>
      <p:sp>
        <p:nvSpPr>
          <p:cNvPr id="49154" name="Rectangle 4"/>
          <p:cNvSpPr>
            <a:spLocks noGrp="1" noChangeArrowheads="1"/>
          </p:cNvSpPr>
          <p:nvPr>
            <p:ph type="body" idx="1"/>
          </p:nvPr>
        </p:nvSpPr>
        <p:spPr>
          <a:xfrm>
            <a:off x="250825" y="1484313"/>
            <a:ext cx="8713788" cy="5113337"/>
          </a:xfrm>
        </p:spPr>
        <p:txBody>
          <a:bodyPr/>
          <a:lstStyle/>
          <a:p>
            <a:pPr eaLnBrk="1" hangingPunct="1">
              <a:buFontTx/>
              <a:buNone/>
            </a:pPr>
            <a:r>
              <a:rPr lang="ru-RU" sz="4000" smtClean="0"/>
              <a:t>К 1500 году китайское правительство было вынуждено прекратить выпуск бумажных денег из-за трудностей, связанных с избыточным выпуском и инфляцией, но уже существовавшие тогда в Китае частные банки продолжали эмиссию бумажных денег.</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a:xfrm>
            <a:off x="250825" y="188913"/>
            <a:ext cx="7772400" cy="1143000"/>
          </a:xfrm>
        </p:spPr>
        <p:txBody>
          <a:bodyPr/>
          <a:lstStyle/>
          <a:p>
            <a:pPr eaLnBrk="1" hangingPunct="1"/>
            <a:r>
              <a:rPr lang="ru-RU" sz="4600" smtClean="0"/>
              <a:t>Бумажные деньги</a:t>
            </a:r>
          </a:p>
        </p:txBody>
      </p:sp>
      <p:sp>
        <p:nvSpPr>
          <p:cNvPr id="50178" name="Rectangle 3"/>
          <p:cNvSpPr>
            <a:spLocks noGrp="1" noChangeArrowheads="1"/>
          </p:cNvSpPr>
          <p:nvPr>
            <p:ph type="body" idx="1"/>
          </p:nvPr>
        </p:nvSpPr>
        <p:spPr>
          <a:xfrm>
            <a:off x="323850" y="1196975"/>
            <a:ext cx="6408738" cy="5256213"/>
          </a:xfrm>
        </p:spPr>
        <p:txBody>
          <a:bodyPr/>
          <a:lstStyle/>
          <a:p>
            <a:pPr eaLnBrk="1" hangingPunct="1">
              <a:buFontTx/>
              <a:buNone/>
            </a:pPr>
            <a:r>
              <a:rPr lang="ru-RU" sz="3600" smtClean="0"/>
              <a:t>В XIII веке правительство Чингисхана свободно обменивало бумажные денежные знаки на золото, поэтому подделка бумажных денег приносила большие доходы и считалась страшным преступлением.</a:t>
            </a:r>
          </a:p>
        </p:txBody>
      </p:sp>
      <p:pic>
        <p:nvPicPr>
          <p:cNvPr id="50179" name="Picture 4" descr="Увеличить">
            <a:hlinkClick r:id="rId2"/>
          </p:cNvPr>
          <p:cNvPicPr>
            <a:picLocks noChangeAspect="1" noChangeArrowheads="1"/>
          </p:cNvPicPr>
          <p:nvPr/>
        </p:nvPicPr>
        <p:blipFill>
          <a:blip r:embed="rId3" cstate="print"/>
          <a:srcRect/>
          <a:stretch>
            <a:fillRect/>
          </a:stretch>
        </p:blipFill>
        <p:spPr bwMode="auto">
          <a:xfrm>
            <a:off x="6529388" y="2924175"/>
            <a:ext cx="2614612" cy="3241675"/>
          </a:xfrm>
          <a:prstGeom prst="rect">
            <a:avLst/>
          </a:prstGeom>
          <a:noFill/>
          <a:ln w="9525">
            <a:noFill/>
            <a:miter lim="800000"/>
            <a:headEnd/>
            <a:tailEnd/>
          </a:ln>
        </p:spPr>
      </p:pic>
      <p:pic>
        <p:nvPicPr>
          <p:cNvPr id="50180" name="Picture 8" descr="&amp;Mcy;&amp;ocy;&amp;ncy;&amp;gcy;&amp;ocy;&amp;lcy;&amp;softcy;&amp;scy;&amp;kcy;&amp;acy;&amp;yacy; &amp;lcy;&amp;ocy;&amp;shcy;&amp;acy;&amp;dcy;&amp;softcy; (Mongolian horse, Mongol horse)"/>
          <p:cNvPicPr>
            <a:picLocks noChangeAspect="1" noChangeArrowheads="1"/>
          </p:cNvPicPr>
          <p:nvPr/>
        </p:nvPicPr>
        <p:blipFill>
          <a:blip r:embed="rId4" cstate="print"/>
          <a:srcRect/>
          <a:stretch>
            <a:fillRect/>
          </a:stretch>
        </p:blipFill>
        <p:spPr bwMode="auto">
          <a:xfrm>
            <a:off x="6588125" y="519113"/>
            <a:ext cx="2555875" cy="1890712"/>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1" name="Rectangle 3"/>
          <p:cNvSpPr>
            <a:spLocks noChangeArrowheads="1"/>
          </p:cNvSpPr>
          <p:nvPr/>
        </p:nvSpPr>
        <p:spPr bwMode="auto">
          <a:xfrm>
            <a:off x="179388" y="981075"/>
            <a:ext cx="8640762" cy="5327650"/>
          </a:xfrm>
          <a:prstGeom prst="rect">
            <a:avLst/>
          </a:prstGeom>
          <a:noFill/>
          <a:ln w="9525">
            <a:noFill/>
            <a:miter lim="800000"/>
            <a:headEnd/>
            <a:tailEnd/>
          </a:ln>
        </p:spPr>
        <p:txBody>
          <a:bodyPr/>
          <a:lstStyle/>
          <a:p>
            <a:pPr marL="342900" indent="-342900">
              <a:lnSpc>
                <a:spcPct val="90000"/>
              </a:lnSpc>
              <a:spcBef>
                <a:spcPct val="20000"/>
              </a:spcBef>
            </a:pPr>
            <a:r>
              <a:rPr lang="ru-RU" sz="3400"/>
              <a:t>Первая европейская банковская записка — банкнота была отпечатана в Швеции в 1661 году. Первые бумажные деньги в Британской империи возникли в форме обещательных записок, выдаваемых массачусетским солдатам в 1690 г., при неудачном осаждении г.Квебек, когда не было добыто трофеев для оплаты. Идея стала популярна и с другими колонистами, и солдаты были не единственными, кто оплачивался подобным образом.</a:t>
            </a:r>
          </a:p>
        </p:txBody>
      </p:sp>
      <p:sp>
        <p:nvSpPr>
          <p:cNvPr id="51202" name="Text Box 5"/>
          <p:cNvSpPr txBox="1">
            <a:spLocks noChangeArrowheads="1"/>
          </p:cNvSpPr>
          <p:nvPr/>
        </p:nvSpPr>
        <p:spPr bwMode="auto">
          <a:xfrm>
            <a:off x="2916238" y="333375"/>
            <a:ext cx="4032250" cy="579438"/>
          </a:xfrm>
          <a:prstGeom prst="rect">
            <a:avLst/>
          </a:prstGeom>
          <a:noFill/>
          <a:ln w="9525">
            <a:noFill/>
            <a:miter lim="800000"/>
            <a:headEnd/>
            <a:tailEnd/>
          </a:ln>
        </p:spPr>
        <p:txBody>
          <a:bodyPr>
            <a:spAutoFit/>
          </a:bodyPr>
          <a:lstStyle/>
          <a:p>
            <a:r>
              <a:rPr lang="ru-RU" sz="3200">
                <a:solidFill>
                  <a:schemeClr val="tx2"/>
                </a:solidFill>
              </a:rPr>
              <a:t>Бумажные деньги</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a:xfrm>
            <a:off x="609600" y="0"/>
            <a:ext cx="7772400" cy="1143000"/>
          </a:xfrm>
        </p:spPr>
        <p:txBody>
          <a:bodyPr/>
          <a:lstStyle/>
          <a:p>
            <a:pPr eaLnBrk="1" hangingPunct="1"/>
            <a:r>
              <a:rPr lang="ru-RU" smtClean="0"/>
              <a:t>История денег</a:t>
            </a:r>
          </a:p>
        </p:txBody>
      </p:sp>
      <p:sp>
        <p:nvSpPr>
          <p:cNvPr id="52226" name="Rectangle 3"/>
          <p:cNvSpPr>
            <a:spLocks noGrp="1" noChangeArrowheads="1"/>
          </p:cNvSpPr>
          <p:nvPr>
            <p:ph type="body" idx="1"/>
          </p:nvPr>
        </p:nvSpPr>
        <p:spPr>
          <a:xfrm>
            <a:off x="250825" y="981075"/>
            <a:ext cx="8893175" cy="5688013"/>
          </a:xfrm>
        </p:spPr>
        <p:txBody>
          <a:bodyPr/>
          <a:lstStyle/>
          <a:p>
            <a:pPr eaLnBrk="1" hangingPunct="1">
              <a:lnSpc>
                <a:spcPct val="90000"/>
              </a:lnSpc>
            </a:pPr>
            <a:r>
              <a:rPr lang="ru-RU" b="1" smtClean="0"/>
              <a:t>Современные деньги</a:t>
            </a:r>
          </a:p>
          <a:p>
            <a:pPr eaLnBrk="1" hangingPunct="1">
              <a:lnSpc>
                <a:spcPct val="90000"/>
              </a:lnSpc>
              <a:buFontTx/>
              <a:buNone/>
            </a:pPr>
            <a:r>
              <a:rPr lang="ru-RU" b="1" smtClean="0"/>
              <a:t>Итак, на смену  товарным деньгам в виде серебряных и золотых монет пришли привычные нам </a:t>
            </a:r>
            <a:r>
              <a:rPr lang="ru-RU" b="1" i="1" smtClean="0">
                <a:solidFill>
                  <a:srgbClr val="CC0000"/>
                </a:solidFill>
              </a:rPr>
              <a:t>бумажные деньги</a:t>
            </a:r>
            <a:r>
              <a:rPr lang="ru-RU" b="1" smtClean="0"/>
              <a:t>. Бумажные деньги легко хранить и использовать.</a:t>
            </a:r>
          </a:p>
          <a:p>
            <a:pPr eaLnBrk="1" hangingPunct="1">
              <a:lnSpc>
                <a:spcPct val="90000"/>
              </a:lnSpc>
              <a:buFontTx/>
              <a:buNone/>
            </a:pPr>
            <a:r>
              <a:rPr lang="ru-RU" b="1" smtClean="0"/>
              <a:t>Бумажные деньги – очень удобное средство обращения. Ценность денег поддерживается с помощью соответствующих средств защиты и законодательной базы. Частные лица не могут самостоятельно печатать деньги и это обеспечивает их редкость.</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p:nvPr>
        </p:nvSpPr>
        <p:spPr>
          <a:xfrm>
            <a:off x="609600" y="0"/>
            <a:ext cx="7772400" cy="1143000"/>
          </a:xfrm>
        </p:spPr>
        <p:txBody>
          <a:bodyPr/>
          <a:lstStyle/>
          <a:p>
            <a:pPr eaLnBrk="1" hangingPunct="1"/>
            <a:r>
              <a:rPr lang="ru-RU" smtClean="0"/>
              <a:t>История денег</a:t>
            </a:r>
          </a:p>
        </p:txBody>
      </p:sp>
      <p:sp>
        <p:nvSpPr>
          <p:cNvPr id="53250" name="Rectangle 3"/>
          <p:cNvSpPr>
            <a:spLocks noGrp="1" noChangeArrowheads="1"/>
          </p:cNvSpPr>
          <p:nvPr>
            <p:ph type="body" idx="1"/>
          </p:nvPr>
        </p:nvSpPr>
        <p:spPr>
          <a:xfrm>
            <a:off x="323850" y="1052513"/>
            <a:ext cx="8640763" cy="5545137"/>
          </a:xfrm>
        </p:spPr>
        <p:txBody>
          <a:bodyPr/>
          <a:lstStyle/>
          <a:p>
            <a:pPr eaLnBrk="1" hangingPunct="1">
              <a:lnSpc>
                <a:spcPct val="90000"/>
              </a:lnSpc>
              <a:buFontTx/>
              <a:buNone/>
            </a:pPr>
            <a:r>
              <a:rPr lang="ru-RU" sz="3600" b="1" smtClean="0"/>
              <a:t>Большинство денег сегодня являются </a:t>
            </a:r>
            <a:r>
              <a:rPr lang="ru-RU" sz="3600" b="1" i="1" smtClean="0">
                <a:solidFill>
                  <a:srgbClr val="CC0000"/>
                </a:solidFill>
              </a:rPr>
              <a:t>банковскими</a:t>
            </a:r>
            <a:r>
              <a:rPr lang="ru-RU" sz="3600" b="1" smtClean="0"/>
              <a:t>, поскольку они находятся в виде вкладов в банках или других финансовых учреждениях.  В качестве оплаты за многие товары и услуги принимаются </a:t>
            </a:r>
            <a:r>
              <a:rPr lang="ru-RU" sz="3600" b="1" i="1" smtClean="0">
                <a:solidFill>
                  <a:srgbClr val="CC0000"/>
                </a:solidFill>
              </a:rPr>
              <a:t>чеки</a:t>
            </a:r>
            <a:r>
              <a:rPr lang="ru-RU" sz="3600" b="1" smtClean="0"/>
              <a:t>.</a:t>
            </a:r>
          </a:p>
          <a:p>
            <a:pPr eaLnBrk="1" hangingPunct="1">
              <a:lnSpc>
                <a:spcPct val="90000"/>
              </a:lnSpc>
              <a:buFontTx/>
              <a:buNone/>
            </a:pPr>
            <a:r>
              <a:rPr lang="ru-RU" sz="3600" b="1" smtClean="0"/>
              <a:t>Эволюция денег продолжается и сегодня, появляются новые и новые  формы денег.</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684213" y="-242888"/>
            <a:ext cx="7772400" cy="1143001"/>
          </a:xfrm>
        </p:spPr>
        <p:txBody>
          <a:bodyPr/>
          <a:lstStyle/>
          <a:p>
            <a:pPr eaLnBrk="1" hangingPunct="1"/>
            <a:r>
              <a:rPr lang="ru-RU" smtClean="0"/>
              <a:t>Денежные системы</a:t>
            </a:r>
          </a:p>
        </p:txBody>
      </p:sp>
      <p:sp>
        <p:nvSpPr>
          <p:cNvPr id="54274" name="Rectangle 3"/>
          <p:cNvSpPr>
            <a:spLocks noGrp="1" noChangeArrowheads="1"/>
          </p:cNvSpPr>
          <p:nvPr>
            <p:ph type="body" idx="1"/>
          </p:nvPr>
        </p:nvSpPr>
        <p:spPr>
          <a:xfrm>
            <a:off x="179388" y="765175"/>
            <a:ext cx="8640762" cy="5759450"/>
          </a:xfrm>
        </p:spPr>
        <p:txBody>
          <a:bodyPr/>
          <a:lstStyle/>
          <a:p>
            <a:pPr eaLnBrk="1" hangingPunct="1">
              <a:lnSpc>
                <a:spcPct val="80000"/>
              </a:lnSpc>
              <a:buFontTx/>
              <a:buNone/>
            </a:pPr>
            <a:r>
              <a:rPr lang="ru-RU" sz="2800" smtClean="0"/>
              <a:t>Известны три денежные системы</a:t>
            </a:r>
          </a:p>
          <a:p>
            <a:pPr eaLnBrk="1" hangingPunct="1">
              <a:lnSpc>
                <a:spcPct val="80000"/>
              </a:lnSpc>
              <a:buFontTx/>
              <a:buNone/>
            </a:pPr>
            <a:r>
              <a:rPr lang="ru-RU" sz="2800" smtClean="0"/>
              <a:t>Первая денежная система (1879-1934) известна как «золотой стандарт». Золотой стандарт предполагает, что цена каждой валюты должна быть выражена в золоте. Мерой веса золота, содержавшегося в той или иной монете или слитке, выступала тройская унция, равная 31,1 граммам. Исторически золотой стандарт обеспечивал стабильность валютных курсов до его падения в 30-е гг. В период между Первой и Второй мировыми войнами банкноты обменивались на слитки золота весом до 125 кг. Золото было практически вытеснено из обращения. После Второй мировой войны золотое содержание официально сохранял лишь американский доллар (35 долл. за тройскую унцию).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title"/>
          </p:nvPr>
        </p:nvSpPr>
        <p:spPr>
          <a:xfrm>
            <a:off x="684213" y="-315913"/>
            <a:ext cx="7772400" cy="1143001"/>
          </a:xfrm>
        </p:spPr>
        <p:txBody>
          <a:bodyPr/>
          <a:lstStyle/>
          <a:p>
            <a:pPr eaLnBrk="1" hangingPunct="1"/>
            <a:r>
              <a:rPr lang="ru-RU" smtClean="0"/>
              <a:t>Денежные системы</a:t>
            </a:r>
          </a:p>
        </p:txBody>
      </p:sp>
      <p:sp>
        <p:nvSpPr>
          <p:cNvPr id="55298" name="Rectangle 3"/>
          <p:cNvSpPr>
            <a:spLocks noGrp="1" noChangeArrowheads="1"/>
          </p:cNvSpPr>
          <p:nvPr>
            <p:ph type="body" idx="1"/>
          </p:nvPr>
        </p:nvSpPr>
        <p:spPr>
          <a:xfrm>
            <a:off x="0" y="549275"/>
            <a:ext cx="9144000" cy="5761038"/>
          </a:xfrm>
        </p:spPr>
        <p:txBody>
          <a:bodyPr/>
          <a:lstStyle/>
          <a:p>
            <a:pPr eaLnBrk="1" hangingPunct="1">
              <a:lnSpc>
                <a:spcPct val="80000"/>
              </a:lnSpc>
              <a:buFontTx/>
              <a:buNone/>
            </a:pPr>
            <a:r>
              <a:rPr lang="ru-RU" sz="2800" smtClean="0"/>
              <a:t>Вторая денежная система (1944-1971) . это система фиксированных валютных курсов. Это так называемая Бреттон-Вудсская система, юридически оформленная решениями международной конференции в городе Бреттон-Вудсе (США). Основное преимущество системы фиксированных валютных курсов, их предсказуемость и определенность.</a:t>
            </a:r>
            <a:br>
              <a:rPr lang="ru-RU" sz="2800" smtClean="0"/>
            </a:br>
            <a:r>
              <a:rPr lang="ru-RU" sz="2800" smtClean="0"/>
              <a:t>Это положительно сказывается на объемах внешней торговли и международных кредитов. Недостатки данной системы состоят, во-первых, в невозможности проведения независимой кредитно-денежной политики, поскольку все действия Центрального банка направлены исключительно на поддержание объявленного уровня валютного курса, а, во-вторых, в большой вероятности ошибок при выборе фиксируемого уровня валютного курса, что чревато значительными потерями официальных валютных резервов.</a:t>
            </a:r>
          </a:p>
          <a:p>
            <a:pPr eaLnBrk="1" hangingPunct="1">
              <a:lnSpc>
                <a:spcPct val="80000"/>
              </a:lnSpc>
              <a:buFontTx/>
              <a:buNone/>
            </a:pPr>
            <a:r>
              <a:rPr lang="ru-RU" sz="2800" smtClean="0"/>
              <a:t/>
            </a:r>
            <a:br>
              <a:rPr lang="ru-RU" sz="2800" smtClean="0"/>
            </a:br>
            <a:r>
              <a:rPr lang="ru-RU" sz="2800" smtClean="0"/>
              <a:t/>
            </a:r>
            <a:br>
              <a:rPr lang="ru-RU" sz="2800" smtClean="0"/>
            </a:br>
            <a:endParaRPr lang="ru-RU" sz="28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684213" y="0"/>
            <a:ext cx="7772400" cy="836613"/>
          </a:xfrm>
        </p:spPr>
        <p:txBody>
          <a:bodyPr/>
          <a:lstStyle/>
          <a:p>
            <a:pPr eaLnBrk="1" hangingPunct="1"/>
            <a:r>
              <a:rPr lang="ru-RU" smtClean="0"/>
              <a:t>Денежные системы</a:t>
            </a:r>
          </a:p>
        </p:txBody>
      </p:sp>
      <p:sp>
        <p:nvSpPr>
          <p:cNvPr id="56322" name="Rectangle 3"/>
          <p:cNvSpPr>
            <a:spLocks noGrp="1" noChangeArrowheads="1"/>
          </p:cNvSpPr>
          <p:nvPr>
            <p:ph type="body" idx="1"/>
          </p:nvPr>
        </p:nvSpPr>
        <p:spPr>
          <a:xfrm>
            <a:off x="0" y="765175"/>
            <a:ext cx="9144000" cy="5688013"/>
          </a:xfrm>
        </p:spPr>
        <p:txBody>
          <a:bodyPr/>
          <a:lstStyle/>
          <a:p>
            <a:pPr eaLnBrk="1" hangingPunct="1">
              <a:lnSpc>
                <a:spcPct val="80000"/>
              </a:lnSpc>
              <a:buFontTx/>
              <a:buNone/>
            </a:pPr>
            <a:r>
              <a:rPr lang="ru-RU" sz="2400" smtClean="0"/>
              <a:t>Третья денежная система действует с 1971 г. - это система свободно плавающих, или гибких, валютных курсов, поскольку правительства вмешиваются в функционирование валютных рынков. Основное достоинство системы заключается в том, что они выступают как «автоматические стабилизаторы», способствующие урегулированию платежных балансов без видимых потерь официальных валютных резервов, и не требуют вмешательства Центрального банка. Недостаток данной системы состоит в том, что колебания валютных курсов отрицательно сказываются на международной торговле и финансах, порождая риск и неопределенность в международных экономических отношениях. Кроме того, при данной системе не исключается возможность проведения инфляционной политики со стороны Центрального банка.</a:t>
            </a:r>
            <a:br>
              <a:rPr lang="ru-RU" sz="2400" smtClean="0"/>
            </a:br>
            <a:r>
              <a:rPr lang="ru-RU" sz="2400" smtClean="0"/>
              <a:t> Доллар США стал мировой валютой. Обратимость долларов в золото была официально приостановлена в 1971 г. В настоящее время ни одна валюта не привязана к золоту, поэтому нет золотого стандарта. </a:t>
            </a:r>
          </a:p>
          <a:p>
            <a:pPr eaLnBrk="1" hangingPunct="1">
              <a:lnSpc>
                <a:spcPct val="80000"/>
              </a:lnSpc>
              <a:buFontTx/>
              <a:buNone/>
            </a:pPr>
            <a:endParaRPr lang="ru-RU" sz="240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5800" y="1952625"/>
            <a:ext cx="7772400" cy="1349375"/>
          </a:xfrm>
        </p:spPr>
        <p:txBody>
          <a:bodyPr/>
          <a:lstStyle/>
          <a:p>
            <a:pPr eaLnBrk="1" hangingPunct="1">
              <a:defRPr/>
            </a:pPr>
            <a:r>
              <a:rPr lang="ru-RU"/>
              <a:t>2. Функции денег</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ChangeArrowheads="1"/>
          </p:cNvSpPr>
          <p:nvPr>
            <p:ph type="title"/>
          </p:nvPr>
        </p:nvSpPr>
        <p:spPr>
          <a:xfrm>
            <a:off x="685800" y="304800"/>
            <a:ext cx="7772400" cy="1143000"/>
          </a:xfrm>
        </p:spPr>
        <p:txBody>
          <a:bodyPr/>
          <a:lstStyle/>
          <a:p>
            <a:pPr eaLnBrk="1" hangingPunct="1"/>
            <a:r>
              <a:rPr lang="ru-RU" smtClean="0"/>
              <a:t>Определение денег</a:t>
            </a:r>
          </a:p>
        </p:txBody>
      </p:sp>
      <p:sp>
        <p:nvSpPr>
          <p:cNvPr id="58370" name="Rectangle 3"/>
          <p:cNvSpPr>
            <a:spLocks noGrp="1" noChangeArrowheads="1"/>
          </p:cNvSpPr>
          <p:nvPr>
            <p:ph type="body" idx="1"/>
          </p:nvPr>
        </p:nvSpPr>
        <p:spPr>
          <a:xfrm>
            <a:off x="468313" y="1341438"/>
            <a:ext cx="8675687" cy="5516562"/>
          </a:xfrm>
        </p:spPr>
        <p:txBody>
          <a:bodyPr/>
          <a:lstStyle/>
          <a:p>
            <a:pPr marL="609600" indent="-609600" eaLnBrk="1" hangingPunct="1">
              <a:lnSpc>
                <a:spcPct val="90000"/>
              </a:lnSpc>
              <a:buFontTx/>
              <a:buNone/>
            </a:pPr>
            <a:r>
              <a:rPr lang="ru-RU" sz="3600" smtClean="0"/>
              <a:t>Нам необходимо выяснить, что такое деньги.</a:t>
            </a:r>
          </a:p>
          <a:p>
            <a:pPr marL="609600" indent="-609600" eaLnBrk="1" hangingPunct="1">
              <a:lnSpc>
                <a:spcPct val="90000"/>
              </a:lnSpc>
              <a:buFontTx/>
              <a:buNone/>
            </a:pPr>
            <a:r>
              <a:rPr lang="ru-RU" sz="3600" smtClean="0"/>
              <a:t> К. Макконелл, думаю, слишком упрощает, когда утверждает: «Все, </a:t>
            </a:r>
            <a:r>
              <a:rPr lang="ru-RU" sz="3600" b="1" smtClean="0">
                <a:solidFill>
                  <a:srgbClr val="FF0000"/>
                </a:solidFill>
              </a:rPr>
              <a:t>что выполняет функции денег</a:t>
            </a:r>
            <a:r>
              <a:rPr lang="ru-RU" sz="3600" smtClean="0"/>
              <a:t> и есть сами деньги».</a:t>
            </a:r>
            <a:endParaRPr lang="en-US" sz="3600" smtClean="0"/>
          </a:p>
          <a:p>
            <a:pPr marL="609600" indent="-609600" eaLnBrk="1" hangingPunct="1">
              <a:lnSpc>
                <a:spcPct val="90000"/>
              </a:lnSpc>
              <a:buFontTx/>
              <a:buNone/>
            </a:pPr>
            <a:r>
              <a:rPr lang="ru-RU" sz="3600" smtClean="0"/>
              <a:t>А К. Маркс определял деньги как </a:t>
            </a:r>
            <a:r>
              <a:rPr lang="ru-RU" sz="3600" b="1" smtClean="0">
                <a:solidFill>
                  <a:srgbClr val="FF0000"/>
                </a:solidFill>
              </a:rPr>
              <a:t>всеобщий эквивалент</a:t>
            </a:r>
            <a:r>
              <a:rPr lang="ru-RU" sz="3600" smtClean="0"/>
              <a:t>. И они действительно позволяют соизмерять ценность благ.</a:t>
            </a:r>
          </a:p>
          <a:p>
            <a:pPr marL="609600" indent="-609600" eaLnBrk="1" hangingPunct="1">
              <a:lnSpc>
                <a:spcPct val="90000"/>
              </a:lnSpc>
              <a:buFontTx/>
              <a:buNone/>
            </a:pPr>
            <a:endParaRPr lang="ru-RU" sz="36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ChangeArrowheads="1"/>
          </p:cNvSpPr>
          <p:nvPr>
            <p:ph type="title"/>
          </p:nvPr>
        </p:nvSpPr>
        <p:spPr>
          <a:xfrm>
            <a:off x="755650" y="188913"/>
            <a:ext cx="7704138" cy="782637"/>
          </a:xfrm>
        </p:spPr>
        <p:txBody>
          <a:bodyPr/>
          <a:lstStyle/>
          <a:p>
            <a:pPr eaLnBrk="1" hangingPunct="1"/>
            <a:r>
              <a:rPr lang="ru-RU" smtClean="0"/>
              <a:t>Определение денег</a:t>
            </a:r>
          </a:p>
        </p:txBody>
      </p:sp>
      <p:sp>
        <p:nvSpPr>
          <p:cNvPr id="59394" name="Rectangle 3"/>
          <p:cNvSpPr>
            <a:spLocks noGrp="1" noChangeArrowheads="1"/>
          </p:cNvSpPr>
          <p:nvPr>
            <p:ph type="body" idx="1"/>
          </p:nvPr>
        </p:nvSpPr>
        <p:spPr>
          <a:xfrm>
            <a:off x="395288" y="981075"/>
            <a:ext cx="8208962" cy="5114925"/>
          </a:xfrm>
        </p:spPr>
        <p:txBody>
          <a:bodyPr/>
          <a:lstStyle/>
          <a:p>
            <a:pPr eaLnBrk="1" hangingPunct="1">
              <a:lnSpc>
                <a:spcPct val="80000"/>
              </a:lnSpc>
              <a:buFontTx/>
              <a:buNone/>
            </a:pPr>
            <a:r>
              <a:rPr lang="ru-RU" sz="2800" smtClean="0"/>
              <a:t>Вот что о сущности денег сказал знаменитый английский экономист У. Петти:</a:t>
            </a:r>
          </a:p>
          <a:p>
            <a:pPr eaLnBrk="1" hangingPunct="1">
              <a:lnSpc>
                <a:spcPct val="80000"/>
              </a:lnSpc>
              <a:buFontTx/>
              <a:buNone/>
            </a:pPr>
            <a:r>
              <a:rPr lang="ru-RU" sz="2800" b="1" i="1" smtClean="0"/>
              <a:t>Деньги – это не более как </a:t>
            </a:r>
            <a:r>
              <a:rPr lang="ru-RU" sz="2800" b="1" i="1" smtClean="0">
                <a:solidFill>
                  <a:srgbClr val="FF0000"/>
                </a:solidFill>
              </a:rPr>
              <a:t>жир политического тела</a:t>
            </a:r>
            <a:r>
              <a:rPr lang="ru-RU" sz="2800" b="1" i="1" smtClean="0"/>
              <a:t>, избыток их делает его неповоротливым, а недостаток причиняет ему болезнь… подобно тому как жир служит как бы смазочным маслом при движении мускулов, питает при недостатке пищи, заполняет пустоты  и украшает тело, точно так же действуют и деньги в государстве – они ускоряют его деятельность, питают иностранным продуктом в случае неурожая у себя дома, погашают долги… и все укрошают.</a:t>
            </a:r>
          </a:p>
          <a:p>
            <a:pPr eaLnBrk="1" hangingPunct="1">
              <a:lnSpc>
                <a:spcPct val="80000"/>
              </a:lnSpc>
              <a:buFontTx/>
              <a:buNone/>
            </a:pPr>
            <a:endParaRPr lang="ru-RU" sz="2800" b="1"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9" name="Diagram 7"/>
          <p:cNvGraphicFramePr>
            <a:graphicFrameLocks/>
          </p:cNvGraphicFramePr>
          <p:nvPr>
            <p:ph type="dgm" idx="1"/>
          </p:nvPr>
        </p:nvGraphicFramePr>
        <p:xfrm>
          <a:off x="0" y="0"/>
          <a:ext cx="9144000" cy="7689850"/>
        </p:xfrm>
        <a:graphic>
          <a:graphicData uri="http://schemas.openxmlformats.org/drawingml/2006/compatibility">
            <com:legacyDrawing xmlns:com="http://schemas.openxmlformats.org/drawingml/2006/compatibility" spid="_x0000_s23559"/>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
          <p:cNvSpPr>
            <a:spLocks noGrp="1" noChangeArrowheads="1"/>
          </p:cNvSpPr>
          <p:nvPr>
            <p:ph type="title"/>
          </p:nvPr>
        </p:nvSpPr>
        <p:spPr>
          <a:xfrm>
            <a:off x="755650" y="0"/>
            <a:ext cx="7772400" cy="1143000"/>
          </a:xfrm>
        </p:spPr>
        <p:txBody>
          <a:bodyPr/>
          <a:lstStyle/>
          <a:p>
            <a:pPr eaLnBrk="1" hangingPunct="1"/>
            <a:r>
              <a:rPr lang="ru-RU" smtClean="0"/>
              <a:t>Функции денег</a:t>
            </a:r>
          </a:p>
        </p:txBody>
      </p:sp>
      <p:sp>
        <p:nvSpPr>
          <p:cNvPr id="62466" name="Rectangle 3"/>
          <p:cNvSpPr>
            <a:spLocks noGrp="1" noChangeArrowheads="1"/>
          </p:cNvSpPr>
          <p:nvPr>
            <p:ph type="body" idx="1"/>
          </p:nvPr>
        </p:nvSpPr>
        <p:spPr>
          <a:xfrm>
            <a:off x="179388" y="981075"/>
            <a:ext cx="8713787" cy="5616575"/>
          </a:xfrm>
        </p:spPr>
        <p:txBody>
          <a:bodyPr/>
          <a:lstStyle/>
          <a:p>
            <a:pPr marL="609600" indent="-609600" eaLnBrk="1" hangingPunct="1">
              <a:lnSpc>
                <a:spcPct val="90000"/>
              </a:lnSpc>
              <a:buFontTx/>
              <a:buAutoNum type="arabicPeriod"/>
            </a:pPr>
            <a:r>
              <a:rPr lang="ru-RU" b="1" i="1" smtClean="0"/>
              <a:t>Средство обращения</a:t>
            </a:r>
          </a:p>
          <a:p>
            <a:pPr marL="609600" indent="-609600" eaLnBrk="1" hangingPunct="1">
              <a:lnSpc>
                <a:spcPct val="90000"/>
              </a:lnSpc>
              <a:buFontTx/>
              <a:buNone/>
            </a:pPr>
            <a:r>
              <a:rPr lang="ru-RU" smtClean="0"/>
              <a:t>Деньги удобно использовать для обеспечения купли-продажи товаров и услуг. Деньги  легко принимаются в качестве средства платежа.</a:t>
            </a:r>
          </a:p>
          <a:p>
            <a:pPr marL="609600" indent="-609600" eaLnBrk="1" hangingPunct="1">
              <a:lnSpc>
                <a:spcPct val="90000"/>
              </a:lnSpc>
              <a:buFontTx/>
              <a:buNone/>
            </a:pPr>
            <a:r>
              <a:rPr lang="ru-RU" smtClean="0"/>
              <a:t>Деньги – это замечательное изобретение человечества, позволяющее расплачиваться с владельцами ресурсов и производителями таким «товаром» (деньгами), который может быть использован для покупки любого товара  на рынке.</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noChangeArrowheads="1"/>
          </p:cNvSpPr>
          <p:nvPr>
            <p:ph type="title"/>
          </p:nvPr>
        </p:nvSpPr>
        <p:spPr>
          <a:xfrm>
            <a:off x="611188" y="0"/>
            <a:ext cx="7845425" cy="908050"/>
          </a:xfrm>
        </p:spPr>
        <p:txBody>
          <a:bodyPr/>
          <a:lstStyle/>
          <a:p>
            <a:pPr eaLnBrk="1" hangingPunct="1"/>
            <a:r>
              <a:rPr lang="ru-RU" smtClean="0"/>
              <a:t>Функции денег</a:t>
            </a:r>
          </a:p>
        </p:txBody>
      </p:sp>
      <p:sp>
        <p:nvSpPr>
          <p:cNvPr id="63490" name="Rectangle 3"/>
          <p:cNvSpPr>
            <a:spLocks noGrp="1" noChangeArrowheads="1"/>
          </p:cNvSpPr>
          <p:nvPr>
            <p:ph type="body" idx="1"/>
          </p:nvPr>
        </p:nvSpPr>
        <p:spPr>
          <a:xfrm>
            <a:off x="179388" y="692150"/>
            <a:ext cx="8785225" cy="5976938"/>
          </a:xfrm>
        </p:spPr>
        <p:txBody>
          <a:bodyPr/>
          <a:lstStyle/>
          <a:p>
            <a:pPr marL="609600" indent="-609600" eaLnBrk="1" hangingPunct="1">
              <a:buFontTx/>
              <a:buNone/>
            </a:pPr>
            <a:r>
              <a:rPr lang="ru-RU" sz="3600" smtClean="0"/>
              <a:t>2. </a:t>
            </a:r>
            <a:r>
              <a:rPr lang="ru-RU" sz="3600" b="1" i="1" smtClean="0"/>
              <a:t>Единица учета</a:t>
            </a:r>
          </a:p>
          <a:p>
            <a:pPr marL="609600" indent="-609600" eaLnBrk="1" hangingPunct="1">
              <a:buFontTx/>
              <a:buNone/>
            </a:pPr>
            <a:r>
              <a:rPr lang="ru-RU" sz="3600" smtClean="0"/>
              <a:t>Общество использует  деньги в качестве </a:t>
            </a:r>
            <a:r>
              <a:rPr lang="ru-RU" sz="3600" b="1" i="1" smtClean="0">
                <a:solidFill>
                  <a:srgbClr val="CC0000"/>
                </a:solidFill>
              </a:rPr>
              <a:t>эталона</a:t>
            </a:r>
            <a:r>
              <a:rPr lang="ru-RU" sz="3600" smtClean="0"/>
              <a:t> для соизмерения относительных стоимостей разнородных продуктов и ресурсов. Благодаря денежной системе не надо выражать цену одних продуктов через все другие продукты. Было бы смешно,  если бы плата за обучение в ВУЗе  выражалась бы не в рублях, а в быках.</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2"/>
          <p:cNvSpPr>
            <a:spLocks noGrp="1" noChangeArrowheads="1"/>
          </p:cNvSpPr>
          <p:nvPr>
            <p:ph type="title"/>
          </p:nvPr>
        </p:nvSpPr>
        <p:spPr>
          <a:xfrm>
            <a:off x="684213" y="0"/>
            <a:ext cx="7772400" cy="1143000"/>
          </a:xfrm>
        </p:spPr>
        <p:txBody>
          <a:bodyPr/>
          <a:lstStyle/>
          <a:p>
            <a:pPr eaLnBrk="1" hangingPunct="1"/>
            <a:r>
              <a:rPr lang="ru-RU" smtClean="0"/>
              <a:t>Функции денег</a:t>
            </a:r>
          </a:p>
        </p:txBody>
      </p:sp>
      <p:sp>
        <p:nvSpPr>
          <p:cNvPr id="64514" name="Rectangle 3"/>
          <p:cNvSpPr>
            <a:spLocks noGrp="1" noChangeArrowheads="1"/>
          </p:cNvSpPr>
          <p:nvPr>
            <p:ph type="body" idx="1"/>
          </p:nvPr>
        </p:nvSpPr>
        <p:spPr>
          <a:xfrm>
            <a:off x="395288" y="836613"/>
            <a:ext cx="8497887" cy="6021387"/>
          </a:xfrm>
        </p:spPr>
        <p:txBody>
          <a:bodyPr/>
          <a:lstStyle/>
          <a:p>
            <a:pPr eaLnBrk="1" hangingPunct="1">
              <a:buFontTx/>
              <a:buNone/>
            </a:pPr>
            <a:r>
              <a:rPr lang="ru-RU" sz="3600" b="1" smtClean="0"/>
              <a:t>3. </a:t>
            </a:r>
            <a:r>
              <a:rPr lang="ru-RU" sz="3600" b="1" i="1" smtClean="0"/>
              <a:t>Средство сбережения</a:t>
            </a:r>
            <a:r>
              <a:rPr lang="ru-RU" sz="3600" b="1" smtClean="0"/>
              <a:t>.</a:t>
            </a:r>
          </a:p>
          <a:p>
            <a:pPr eaLnBrk="1" hangingPunct="1">
              <a:buFontTx/>
              <a:buNone/>
            </a:pPr>
            <a:r>
              <a:rPr lang="ru-RU" sz="3600" b="1" smtClean="0"/>
              <a:t>Деньги являются наиболее ликвидным из всех активов, то есть их легче всего истратить, поэтому  они являются удобной формой хранения богатства. Деньги размещенные в банковском сейфе или на чековом счету будут доступны Вам и через месяц и через полгода.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noChangeArrowheads="1"/>
          </p:cNvSpPr>
          <p:nvPr>
            <p:ph type="title"/>
          </p:nvPr>
        </p:nvSpPr>
        <p:spPr>
          <a:xfrm>
            <a:off x="684213" y="0"/>
            <a:ext cx="7772400" cy="765175"/>
          </a:xfrm>
        </p:spPr>
        <p:txBody>
          <a:bodyPr/>
          <a:lstStyle/>
          <a:p>
            <a:pPr eaLnBrk="1" hangingPunct="1"/>
            <a:r>
              <a:rPr lang="ru-RU" smtClean="0"/>
              <a:t>Функции денег</a:t>
            </a:r>
          </a:p>
        </p:txBody>
      </p:sp>
      <p:sp>
        <p:nvSpPr>
          <p:cNvPr id="65538" name="Rectangle 3"/>
          <p:cNvSpPr>
            <a:spLocks noGrp="1" noChangeArrowheads="1"/>
          </p:cNvSpPr>
          <p:nvPr>
            <p:ph type="body" idx="1"/>
          </p:nvPr>
        </p:nvSpPr>
        <p:spPr>
          <a:xfrm>
            <a:off x="250825" y="620713"/>
            <a:ext cx="8893175" cy="6237287"/>
          </a:xfrm>
        </p:spPr>
        <p:txBody>
          <a:bodyPr/>
          <a:lstStyle/>
          <a:p>
            <a:pPr eaLnBrk="1" hangingPunct="1">
              <a:buFontTx/>
              <a:buNone/>
            </a:pPr>
            <a:r>
              <a:rPr lang="ru-RU" sz="3600" b="1" smtClean="0"/>
              <a:t>   Владение деньгами в большинстве случаев не приносит денежного дохода, в отличие от владения богатством в форме реальных активов (недвижимого имущества) или бумажных активов (акции и облигации и т.д.). Но преимущество денег в том, что фирмы или домохозяйства могут безотлагательно использовать их для удовлетворения финансовых обязательств.</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Grp="1" noChangeArrowheads="1"/>
          </p:cNvSpPr>
          <p:nvPr>
            <p:ph type="title"/>
          </p:nvPr>
        </p:nvSpPr>
        <p:spPr>
          <a:xfrm>
            <a:off x="684213" y="2492375"/>
            <a:ext cx="7772400" cy="1143000"/>
          </a:xfrm>
        </p:spPr>
        <p:txBody>
          <a:bodyPr/>
          <a:lstStyle/>
          <a:p>
            <a:pPr eaLnBrk="1" hangingPunct="1">
              <a:defRPr/>
            </a:pPr>
            <a:r>
              <a:rPr lang="ru-RU"/>
              <a:t>3. Денежные агрегаты</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noChangeArrowheads="1"/>
          </p:cNvSpPr>
          <p:nvPr>
            <p:ph type="title"/>
          </p:nvPr>
        </p:nvSpPr>
        <p:spPr>
          <a:xfrm>
            <a:off x="684213" y="0"/>
            <a:ext cx="7772400" cy="1143000"/>
          </a:xfrm>
        </p:spPr>
        <p:txBody>
          <a:bodyPr/>
          <a:lstStyle/>
          <a:p>
            <a:pPr eaLnBrk="1" hangingPunct="1"/>
            <a:r>
              <a:rPr lang="ru-RU" sz="4800" smtClean="0"/>
              <a:t>Денежные агрегаты</a:t>
            </a:r>
          </a:p>
        </p:txBody>
      </p:sp>
      <p:sp>
        <p:nvSpPr>
          <p:cNvPr id="67586" name="Rectangle 3"/>
          <p:cNvSpPr>
            <a:spLocks noGrp="1" noChangeArrowheads="1"/>
          </p:cNvSpPr>
          <p:nvPr>
            <p:ph type="body" idx="1"/>
          </p:nvPr>
        </p:nvSpPr>
        <p:spPr>
          <a:xfrm>
            <a:off x="0" y="981075"/>
            <a:ext cx="9144000" cy="5876925"/>
          </a:xfrm>
        </p:spPr>
        <p:txBody>
          <a:bodyPr/>
          <a:lstStyle/>
          <a:p>
            <a:pPr eaLnBrk="1" hangingPunct="1">
              <a:buFontTx/>
              <a:buNone/>
            </a:pPr>
            <a:r>
              <a:rPr lang="ru-RU" sz="3600" smtClean="0"/>
              <a:t>Что применимо в качестве средства обращения, теоретически и есть деньги.</a:t>
            </a:r>
          </a:p>
          <a:p>
            <a:pPr eaLnBrk="1" hangingPunct="1">
              <a:buFontTx/>
              <a:buNone/>
            </a:pPr>
            <a:r>
              <a:rPr lang="ru-RU" sz="3600" smtClean="0"/>
              <a:t>В экономически развитых странах в качестве денег используются долговые обязательства государства, коммерческих банков и других финансовых институтов.</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3"/>
          <p:cNvSpPr>
            <a:spLocks noGrp="1" noChangeArrowheads="1"/>
          </p:cNvSpPr>
          <p:nvPr>
            <p:ph type="body" idx="1"/>
          </p:nvPr>
        </p:nvSpPr>
        <p:spPr>
          <a:xfrm>
            <a:off x="323850" y="981075"/>
            <a:ext cx="8820150" cy="5876925"/>
          </a:xfrm>
        </p:spPr>
        <p:txBody>
          <a:bodyPr/>
          <a:lstStyle/>
          <a:p>
            <a:pPr marL="609600" indent="-609600" eaLnBrk="1" hangingPunct="1">
              <a:buFontTx/>
              <a:buNone/>
            </a:pPr>
            <a:r>
              <a:rPr lang="ru-RU" b="1" smtClean="0"/>
              <a:t>Определение денег: М1</a:t>
            </a:r>
          </a:p>
          <a:p>
            <a:pPr marL="609600" indent="-609600" eaLnBrk="1" hangingPunct="1">
              <a:buFontTx/>
              <a:buNone/>
            </a:pPr>
            <a:r>
              <a:rPr lang="ru-RU" smtClean="0"/>
              <a:t>Денежная масса в узком смысле М1 состоит из двух элементов:</a:t>
            </a:r>
          </a:p>
          <a:p>
            <a:pPr marL="609600" indent="-609600" eaLnBrk="1" hangingPunct="1">
              <a:buFontTx/>
              <a:buAutoNum type="arabicPeriod"/>
            </a:pPr>
            <a:r>
              <a:rPr lang="ru-RU" smtClean="0"/>
              <a:t>Наличные денежные средства, то есть металлические и бумажные деньги, которыми располагают все экономические субъекты, за исключением банковских структур</a:t>
            </a:r>
          </a:p>
          <a:p>
            <a:pPr marL="609600" indent="-609600" eaLnBrk="1" hangingPunct="1">
              <a:buFontTx/>
              <a:buAutoNum type="arabicPeriod"/>
            </a:pPr>
            <a:r>
              <a:rPr lang="ru-RU" smtClean="0"/>
              <a:t>Чековые депозиты, то есть вклады в коммерческих банках, сберкассах или других сберегательных учреждениях, на которые могут быть выписаны чеки.</a:t>
            </a:r>
          </a:p>
          <a:p>
            <a:pPr marL="609600" indent="-609600" eaLnBrk="1" hangingPunct="1">
              <a:buFontTx/>
              <a:buNone/>
            </a:pPr>
            <a:endParaRPr lang="ru-RU" smtClean="0"/>
          </a:p>
        </p:txBody>
      </p:sp>
      <p:sp>
        <p:nvSpPr>
          <p:cNvPr id="68610" name="Rectangle 4"/>
          <p:cNvSpPr>
            <a:spLocks noGrp="1" noChangeArrowheads="1"/>
          </p:cNvSpPr>
          <p:nvPr>
            <p:ph type="title"/>
          </p:nvPr>
        </p:nvSpPr>
        <p:spPr>
          <a:xfrm>
            <a:off x="684213" y="0"/>
            <a:ext cx="7772400" cy="1143000"/>
          </a:xfrm>
        </p:spPr>
        <p:txBody>
          <a:bodyPr/>
          <a:lstStyle/>
          <a:p>
            <a:pPr eaLnBrk="1" hangingPunct="1"/>
            <a:r>
              <a:rPr lang="ru-RU" sz="4800" smtClean="0"/>
              <a:t>Денежные агрегаты</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3"/>
          <p:cNvSpPr>
            <a:spLocks noGrp="1" noChangeArrowheads="1"/>
          </p:cNvSpPr>
          <p:nvPr>
            <p:ph type="body" idx="1"/>
          </p:nvPr>
        </p:nvSpPr>
        <p:spPr>
          <a:xfrm>
            <a:off x="468313" y="952500"/>
            <a:ext cx="8424862" cy="5905500"/>
          </a:xfrm>
        </p:spPr>
        <p:txBody>
          <a:bodyPr/>
          <a:lstStyle/>
          <a:p>
            <a:pPr algn="just" eaLnBrk="1" hangingPunct="1">
              <a:lnSpc>
                <a:spcPct val="90000"/>
              </a:lnSpc>
              <a:buFontTx/>
              <a:buNone/>
            </a:pPr>
            <a:r>
              <a:rPr lang="ru-RU" sz="3600" b="1" smtClean="0"/>
              <a:t>Определение денег: М1</a:t>
            </a:r>
            <a:r>
              <a:rPr lang="ru-RU" sz="3600" smtClean="0"/>
              <a:t> </a:t>
            </a:r>
          </a:p>
          <a:p>
            <a:pPr algn="just" eaLnBrk="1" hangingPunct="1">
              <a:lnSpc>
                <a:spcPct val="90000"/>
              </a:lnSpc>
              <a:buFontTx/>
              <a:buNone/>
            </a:pPr>
            <a:r>
              <a:rPr lang="ru-RU" sz="3600" b="1" i="1" smtClean="0"/>
              <a:t>Наличные средства</a:t>
            </a:r>
          </a:p>
          <a:p>
            <a:pPr algn="just" eaLnBrk="1" hangingPunct="1">
              <a:lnSpc>
                <a:spcPct val="90000"/>
              </a:lnSpc>
              <a:buFontTx/>
              <a:buNone/>
            </a:pPr>
            <a:r>
              <a:rPr lang="ru-RU" sz="3600" smtClean="0"/>
              <a:t>Металлические деньги – это «удобные деньги», позволяющие совершать мелкие покупки. Они составляют незначительную часть денежного предложения М1. </a:t>
            </a:r>
          </a:p>
          <a:p>
            <a:pPr algn="just" eaLnBrk="1" hangingPunct="1">
              <a:lnSpc>
                <a:spcPct val="90000"/>
              </a:lnSpc>
              <a:buFontTx/>
              <a:buNone/>
            </a:pPr>
            <a:endParaRPr lang="ru-RU" sz="3600" smtClean="0"/>
          </a:p>
          <a:p>
            <a:pPr algn="just" eaLnBrk="1" hangingPunct="1">
              <a:lnSpc>
                <a:spcPct val="90000"/>
              </a:lnSpc>
              <a:buFontTx/>
              <a:buNone/>
            </a:pPr>
            <a:endParaRPr lang="ru-RU" sz="3600" smtClean="0"/>
          </a:p>
        </p:txBody>
      </p:sp>
      <p:sp>
        <p:nvSpPr>
          <p:cNvPr id="69634" name="Rectangle 4"/>
          <p:cNvSpPr>
            <a:spLocks noGrp="1" noChangeArrowheads="1"/>
          </p:cNvSpPr>
          <p:nvPr>
            <p:ph type="title"/>
          </p:nvPr>
        </p:nvSpPr>
        <p:spPr>
          <a:xfrm>
            <a:off x="611188" y="0"/>
            <a:ext cx="7772400" cy="765175"/>
          </a:xfrm>
        </p:spPr>
        <p:txBody>
          <a:bodyPr/>
          <a:lstStyle/>
          <a:p>
            <a:pPr eaLnBrk="1" hangingPunct="1"/>
            <a:r>
              <a:rPr lang="ru-RU" smtClean="0"/>
              <a:t>Денежные агрегаты</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p:cNvSpPr>
            <a:spLocks noGrp="1" noChangeArrowheads="1"/>
          </p:cNvSpPr>
          <p:nvPr>
            <p:ph type="body" idx="1"/>
          </p:nvPr>
        </p:nvSpPr>
        <p:spPr>
          <a:xfrm>
            <a:off x="539750" y="981075"/>
            <a:ext cx="8424863" cy="5472113"/>
          </a:xfrm>
        </p:spPr>
        <p:txBody>
          <a:bodyPr/>
          <a:lstStyle/>
          <a:p>
            <a:pPr algn="just" eaLnBrk="1" hangingPunct="1">
              <a:buFontTx/>
              <a:buNone/>
            </a:pPr>
            <a:r>
              <a:rPr lang="ru-RU" sz="3600" smtClean="0"/>
              <a:t>Все металлические деньги являются символическими, так как их внутренняя стоимость – стоимость металлического слитка, из которого сделана монета, - меньше нарицательной стоимости монеты. Иначе их переплавляли бы на металл – это было бы выгодно.</a:t>
            </a:r>
          </a:p>
          <a:p>
            <a:pPr algn="just" eaLnBrk="1" hangingPunct="1">
              <a:buFontTx/>
              <a:buNone/>
            </a:pPr>
            <a:endParaRPr lang="ru-RU" sz="3600" smtClean="0"/>
          </a:p>
        </p:txBody>
      </p:sp>
      <p:sp>
        <p:nvSpPr>
          <p:cNvPr id="70658" name="Rectangle 3"/>
          <p:cNvSpPr>
            <a:spLocks noGrp="1" noChangeArrowheads="1"/>
          </p:cNvSpPr>
          <p:nvPr>
            <p:ph type="title"/>
          </p:nvPr>
        </p:nvSpPr>
        <p:spPr>
          <a:xfrm>
            <a:off x="611188" y="0"/>
            <a:ext cx="7772400" cy="765175"/>
          </a:xfrm>
        </p:spPr>
        <p:txBody>
          <a:bodyPr/>
          <a:lstStyle/>
          <a:p>
            <a:pPr eaLnBrk="1" hangingPunct="1"/>
            <a:r>
              <a:rPr lang="ru-RU" smtClean="0"/>
              <a:t>Денежные агрегаты</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ChangeArrowheads="1"/>
          </p:cNvSpPr>
          <p:nvPr>
            <p:ph type="body" idx="1"/>
          </p:nvPr>
        </p:nvSpPr>
        <p:spPr>
          <a:xfrm>
            <a:off x="539750" y="1125538"/>
            <a:ext cx="8424863" cy="5327650"/>
          </a:xfrm>
        </p:spPr>
        <p:txBody>
          <a:bodyPr/>
          <a:lstStyle/>
          <a:p>
            <a:pPr algn="just" eaLnBrk="1" hangingPunct="1">
              <a:buFontTx/>
              <a:buNone/>
            </a:pPr>
            <a:r>
              <a:rPr lang="ru-RU" sz="3600" smtClean="0"/>
              <a:t>Бумажные деньги составляют около 40% процентов денежной массы М1 в экономике. Внутренняя стоимость бумажных денег значительно ниже их нарицательной стоимости – она практически равна 0.</a:t>
            </a:r>
          </a:p>
          <a:p>
            <a:pPr algn="just" eaLnBrk="1" hangingPunct="1">
              <a:buFontTx/>
              <a:buNone/>
            </a:pPr>
            <a:endParaRPr lang="ru-RU" sz="3600" smtClean="0"/>
          </a:p>
          <a:p>
            <a:pPr algn="just" eaLnBrk="1" hangingPunct="1">
              <a:buFontTx/>
              <a:buNone/>
            </a:pPr>
            <a:endParaRPr lang="ru-RU" sz="3600" smtClean="0"/>
          </a:p>
        </p:txBody>
      </p:sp>
      <p:sp>
        <p:nvSpPr>
          <p:cNvPr id="71682" name="Rectangle 3"/>
          <p:cNvSpPr>
            <a:spLocks noGrp="1" noChangeArrowheads="1"/>
          </p:cNvSpPr>
          <p:nvPr>
            <p:ph type="title"/>
          </p:nvPr>
        </p:nvSpPr>
        <p:spPr>
          <a:xfrm>
            <a:off x="611188" y="0"/>
            <a:ext cx="7772400" cy="765175"/>
          </a:xfrm>
        </p:spPr>
        <p:txBody>
          <a:bodyPr/>
          <a:lstStyle/>
          <a:p>
            <a:pPr eaLnBrk="1" hangingPunct="1"/>
            <a:r>
              <a:rPr lang="ru-RU" smtClean="0"/>
              <a:t>Денежные агрегаты</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2"/>
          <p:cNvSpPr>
            <a:spLocks noGrp="1" noChangeArrowheads="1"/>
          </p:cNvSpPr>
          <p:nvPr>
            <p:ph type="body" idx="1"/>
          </p:nvPr>
        </p:nvSpPr>
        <p:spPr>
          <a:xfrm>
            <a:off x="250825" y="620713"/>
            <a:ext cx="8713788" cy="5976937"/>
          </a:xfrm>
        </p:spPr>
        <p:txBody>
          <a:bodyPr/>
          <a:lstStyle/>
          <a:p>
            <a:pPr algn="just" eaLnBrk="1" hangingPunct="1">
              <a:lnSpc>
                <a:spcPct val="90000"/>
              </a:lnSpc>
              <a:buFontTx/>
              <a:buNone/>
            </a:pPr>
            <a:r>
              <a:rPr lang="ru-RU" b="1" smtClean="0"/>
              <a:t>Определение денег: М1 </a:t>
            </a:r>
          </a:p>
          <a:p>
            <a:pPr algn="just" eaLnBrk="1" hangingPunct="1">
              <a:lnSpc>
                <a:spcPct val="90000"/>
              </a:lnSpc>
              <a:buFontTx/>
              <a:buNone/>
            </a:pPr>
            <a:r>
              <a:rPr lang="ru-RU" b="1" i="1" smtClean="0"/>
              <a:t>Чековые депозиты</a:t>
            </a:r>
          </a:p>
          <a:p>
            <a:pPr algn="just" eaLnBrk="1" hangingPunct="1">
              <a:lnSpc>
                <a:spcPct val="90000"/>
              </a:lnSpc>
              <a:buFontTx/>
              <a:buNone/>
            </a:pPr>
            <a:r>
              <a:rPr lang="ru-RU" b="1" smtClean="0"/>
              <a:t>В экономически развитых странах таких как США около 60% всей массы денег М1 состоит из чековых депозитов, на которые могут быть выписаны чеки. Деньги в виде безналичных чеков для расчетов стали основной формой денег в странах западной Европы и Америки. Действительно, во многих случаях удобнее выписать чек – мы к этому еще придем, чем транспортировать и пересчитывать крупные суммы денег.</a:t>
            </a:r>
          </a:p>
        </p:txBody>
      </p:sp>
      <p:sp>
        <p:nvSpPr>
          <p:cNvPr id="72706" name="Rectangle 3"/>
          <p:cNvSpPr>
            <a:spLocks noGrp="1" noChangeArrowheads="1"/>
          </p:cNvSpPr>
          <p:nvPr>
            <p:ph type="title"/>
          </p:nvPr>
        </p:nvSpPr>
        <p:spPr>
          <a:xfrm>
            <a:off x="611188" y="0"/>
            <a:ext cx="7772400" cy="765175"/>
          </a:xfrm>
        </p:spPr>
        <p:txBody>
          <a:bodyPr/>
          <a:lstStyle/>
          <a:p>
            <a:pPr eaLnBrk="1" hangingPunct="1"/>
            <a:r>
              <a:rPr lang="ru-RU" smtClean="0"/>
              <a:t>Денежные агрегаты</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ChangeArrowheads="1"/>
          </p:cNvSpPr>
          <p:nvPr>
            <p:ph type="body" idx="1"/>
          </p:nvPr>
        </p:nvSpPr>
        <p:spPr>
          <a:xfrm>
            <a:off x="323850" y="549275"/>
            <a:ext cx="8640763" cy="6119813"/>
          </a:xfrm>
        </p:spPr>
        <p:txBody>
          <a:bodyPr/>
          <a:lstStyle/>
          <a:p>
            <a:pPr algn="just" eaLnBrk="1" hangingPunct="1">
              <a:lnSpc>
                <a:spcPct val="90000"/>
              </a:lnSpc>
              <a:buFontTx/>
              <a:buNone/>
            </a:pPr>
            <a:r>
              <a:rPr lang="ru-RU" b="1" smtClean="0"/>
              <a:t>Чеки есть нечто иное, как средство передачи собственности на вклады в банках. Они широко используются как средство обращения. </a:t>
            </a:r>
          </a:p>
          <a:p>
            <a:pPr algn="just" eaLnBrk="1" hangingPunct="1">
              <a:lnSpc>
                <a:spcPct val="90000"/>
              </a:lnSpc>
              <a:buFontTx/>
              <a:buNone/>
            </a:pPr>
            <a:r>
              <a:rPr lang="ru-RU" b="1" smtClean="0"/>
              <a:t>При крупных покупках продавцы с готовностью принимают чеки как средство платежа (в отличие от мелких покупок). Более того, при необходимости можно незамедлительно обратить свои чековые вклады в бумажные и металлические деньги, поэтому чеки, выписанные на такие вклады, совершенно равнозначны наличным средствам. </a:t>
            </a:r>
          </a:p>
        </p:txBody>
      </p:sp>
      <p:sp>
        <p:nvSpPr>
          <p:cNvPr id="73730" name="Rectangle 3"/>
          <p:cNvSpPr>
            <a:spLocks noGrp="1" noChangeArrowheads="1"/>
          </p:cNvSpPr>
          <p:nvPr>
            <p:ph type="title"/>
          </p:nvPr>
        </p:nvSpPr>
        <p:spPr>
          <a:xfrm>
            <a:off x="611188" y="0"/>
            <a:ext cx="7772400" cy="549275"/>
          </a:xfrm>
        </p:spPr>
        <p:txBody>
          <a:bodyPr/>
          <a:lstStyle/>
          <a:p>
            <a:pPr eaLnBrk="1" hangingPunct="1"/>
            <a:r>
              <a:rPr lang="ru-RU" sz="4000" smtClean="0"/>
              <a:t>Денежные агрегаты</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noChangeArrowheads="1"/>
          </p:cNvSpPr>
          <p:nvPr>
            <p:ph type="body" idx="1"/>
          </p:nvPr>
        </p:nvSpPr>
        <p:spPr>
          <a:xfrm>
            <a:off x="971550" y="1196975"/>
            <a:ext cx="8172450" cy="5661025"/>
          </a:xfrm>
        </p:spPr>
        <p:txBody>
          <a:bodyPr/>
          <a:lstStyle/>
          <a:p>
            <a:pPr algn="just" eaLnBrk="1" hangingPunct="1">
              <a:lnSpc>
                <a:spcPct val="90000"/>
              </a:lnSpc>
              <a:buFontTx/>
              <a:buNone/>
            </a:pPr>
            <a:r>
              <a:rPr lang="ru-RU" b="1" smtClean="0"/>
              <a:t>Определение денег: М1</a:t>
            </a:r>
            <a:r>
              <a:rPr lang="ru-RU" smtClean="0"/>
              <a:t> </a:t>
            </a:r>
          </a:p>
          <a:p>
            <a:pPr algn="just" eaLnBrk="1" hangingPunct="1">
              <a:lnSpc>
                <a:spcPct val="90000"/>
              </a:lnSpc>
              <a:buFontTx/>
              <a:buNone/>
            </a:pPr>
            <a:endParaRPr lang="ru-RU" sz="2400" smtClean="0"/>
          </a:p>
          <a:p>
            <a:pPr algn="just" eaLnBrk="1" hangingPunct="1">
              <a:lnSpc>
                <a:spcPct val="90000"/>
              </a:lnSpc>
              <a:buFontTx/>
              <a:buNone/>
            </a:pPr>
            <a:endParaRPr lang="ru-RU" sz="2400" smtClean="0"/>
          </a:p>
          <a:p>
            <a:pPr algn="just" eaLnBrk="1" hangingPunct="1">
              <a:lnSpc>
                <a:spcPct val="90000"/>
              </a:lnSpc>
              <a:buFontTx/>
              <a:buNone/>
            </a:pPr>
            <a:endParaRPr lang="ru-RU" sz="2400" smtClean="0"/>
          </a:p>
          <a:p>
            <a:pPr algn="ctr" eaLnBrk="1" hangingPunct="1">
              <a:lnSpc>
                <a:spcPct val="90000"/>
              </a:lnSpc>
              <a:buFontTx/>
              <a:buNone/>
            </a:pPr>
            <a:r>
              <a:rPr lang="ru-RU" sz="2800" b="1" smtClean="0">
                <a:solidFill>
                  <a:srgbClr val="FF0000"/>
                </a:solidFill>
              </a:rPr>
              <a:t>Деньги, М1 = Наличные деньги + Чековые депозиты</a:t>
            </a:r>
          </a:p>
          <a:p>
            <a:pPr algn="ctr" eaLnBrk="1" hangingPunct="1">
              <a:lnSpc>
                <a:spcPct val="90000"/>
              </a:lnSpc>
              <a:buFontTx/>
              <a:buNone/>
            </a:pPr>
            <a:endParaRPr lang="ru-RU" sz="2800" b="1" smtClean="0">
              <a:solidFill>
                <a:srgbClr val="FF0000"/>
              </a:solidFill>
            </a:endParaRPr>
          </a:p>
          <a:p>
            <a:pPr algn="ctr" eaLnBrk="1" hangingPunct="1">
              <a:lnSpc>
                <a:spcPct val="90000"/>
              </a:lnSpc>
              <a:buFontTx/>
              <a:buNone/>
            </a:pPr>
            <a:endParaRPr lang="ru-RU" sz="2800" b="1" smtClean="0">
              <a:solidFill>
                <a:srgbClr val="FF0000"/>
              </a:solidFill>
            </a:endParaRPr>
          </a:p>
          <a:p>
            <a:pPr algn="ctr" eaLnBrk="1" hangingPunct="1">
              <a:lnSpc>
                <a:spcPct val="90000"/>
              </a:lnSpc>
              <a:buFontTx/>
              <a:buNone/>
            </a:pPr>
            <a:endParaRPr lang="ru-RU" sz="2800" b="1" smtClean="0">
              <a:solidFill>
                <a:srgbClr val="FF0000"/>
              </a:solidFill>
            </a:endParaRPr>
          </a:p>
        </p:txBody>
      </p:sp>
      <p:sp>
        <p:nvSpPr>
          <p:cNvPr id="74754" name="Rectangle 3"/>
          <p:cNvSpPr>
            <a:spLocks noGrp="1" noChangeArrowheads="1"/>
          </p:cNvSpPr>
          <p:nvPr>
            <p:ph type="title"/>
          </p:nvPr>
        </p:nvSpPr>
        <p:spPr>
          <a:xfrm>
            <a:off x="611188" y="0"/>
            <a:ext cx="7772400" cy="765175"/>
          </a:xfrm>
        </p:spPr>
        <p:txBody>
          <a:bodyPr/>
          <a:lstStyle/>
          <a:p>
            <a:pPr eaLnBrk="1" hangingPunct="1"/>
            <a:r>
              <a:rPr lang="ru-RU" smtClean="0"/>
              <a:t>Денежные агрегаты</a:t>
            </a:r>
          </a:p>
        </p:txBody>
      </p:sp>
      <p:sp>
        <p:nvSpPr>
          <p:cNvPr id="74755" name="Oval 4"/>
          <p:cNvSpPr>
            <a:spLocks noChangeArrowheads="1"/>
          </p:cNvSpPr>
          <p:nvPr/>
        </p:nvSpPr>
        <p:spPr bwMode="auto">
          <a:xfrm>
            <a:off x="3276600" y="4508500"/>
            <a:ext cx="1582738" cy="1562100"/>
          </a:xfrm>
          <a:prstGeom prst="ellipse">
            <a:avLst/>
          </a:prstGeom>
          <a:solidFill>
            <a:schemeClr val="accent1"/>
          </a:solidFill>
          <a:ln w="9525">
            <a:solidFill>
              <a:schemeClr val="tx1"/>
            </a:solidFill>
            <a:round/>
            <a:headEnd/>
            <a:tailEnd/>
          </a:ln>
        </p:spPr>
        <p:txBody>
          <a:bodyPr wrap="none" anchor="ctr"/>
          <a:lstStyle/>
          <a:p>
            <a:pPr algn="ctr"/>
            <a:r>
              <a:rPr lang="ru-RU" sz="2400" b="1">
                <a:solidFill>
                  <a:srgbClr val="FF0000"/>
                </a:solidFill>
              </a:rPr>
              <a:t>М1</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noChangeArrowheads="1"/>
          </p:cNvSpPr>
          <p:nvPr>
            <p:ph type="title"/>
          </p:nvPr>
        </p:nvSpPr>
        <p:spPr>
          <a:xfrm>
            <a:off x="539750" y="188913"/>
            <a:ext cx="7915275" cy="549275"/>
          </a:xfrm>
        </p:spPr>
        <p:txBody>
          <a:bodyPr/>
          <a:lstStyle/>
          <a:p>
            <a:pPr eaLnBrk="1" hangingPunct="1"/>
            <a:r>
              <a:rPr lang="ru-RU" sz="4000" smtClean="0"/>
              <a:t>Денежные агрегаты</a:t>
            </a:r>
          </a:p>
        </p:txBody>
      </p:sp>
      <p:sp>
        <p:nvSpPr>
          <p:cNvPr id="75778" name="Rectangle 3"/>
          <p:cNvSpPr>
            <a:spLocks noGrp="1" noChangeArrowheads="1"/>
          </p:cNvSpPr>
          <p:nvPr>
            <p:ph type="body" sz="half" idx="1"/>
          </p:nvPr>
        </p:nvSpPr>
        <p:spPr>
          <a:xfrm>
            <a:off x="358775" y="836613"/>
            <a:ext cx="8785225" cy="6308725"/>
          </a:xfrm>
        </p:spPr>
        <p:txBody>
          <a:bodyPr/>
          <a:lstStyle/>
          <a:p>
            <a:pPr algn="just" eaLnBrk="1" hangingPunct="1">
              <a:buFontTx/>
              <a:buNone/>
            </a:pPr>
            <a:r>
              <a:rPr lang="ru-RU" sz="2800" b="1" smtClean="0"/>
              <a:t>Определение денег: М2</a:t>
            </a:r>
          </a:p>
          <a:p>
            <a:pPr algn="just" eaLnBrk="1" hangingPunct="1">
              <a:buFontTx/>
              <a:buNone/>
            </a:pPr>
            <a:r>
              <a:rPr lang="ru-RU" sz="2800" b="1" smtClean="0"/>
              <a:t>Денежный агрегат, обозначаемый как М2, экономисты называют М1(это то, что мы уже рассмотрели) + </a:t>
            </a:r>
            <a:r>
              <a:rPr lang="ru-RU" sz="2800" b="1" smtClean="0">
                <a:solidFill>
                  <a:srgbClr val="CC0000"/>
                </a:solidFill>
              </a:rPr>
              <a:t>«почти деньги».</a:t>
            </a:r>
            <a:r>
              <a:rPr lang="ru-RU" sz="2800" b="1" smtClean="0"/>
              <a:t> </a:t>
            </a:r>
          </a:p>
          <a:p>
            <a:pPr algn="just" eaLnBrk="1" hangingPunct="1">
              <a:buFontTx/>
              <a:buNone/>
            </a:pPr>
            <a:r>
              <a:rPr lang="ru-RU" sz="2800" b="1" smtClean="0">
                <a:solidFill>
                  <a:srgbClr val="CC0000"/>
                </a:solidFill>
              </a:rPr>
              <a:t>«Почти деньги»</a:t>
            </a:r>
            <a:r>
              <a:rPr lang="ru-RU" sz="2800" b="1" smtClean="0"/>
              <a:t> - это высоколиквидные финансовые активы, функционирующие непосредственно в качестве средства обращения, но легко и без риска финансовых потерь превращающиеся в наличные деньги или чековые депозиты.</a:t>
            </a:r>
          </a:p>
          <a:p>
            <a:pPr algn="just" eaLnBrk="1" hangingPunct="1">
              <a:buFontTx/>
              <a:buNone/>
            </a:pPr>
            <a:r>
              <a:rPr lang="ru-RU" sz="2800" b="1" smtClean="0"/>
              <a:t>Можно выделить четыре вида «почти денег». Наряду с М1 они включаются в категорию массы денег М2.</a:t>
            </a:r>
          </a:p>
          <a:p>
            <a:pPr eaLnBrk="1" hangingPunct="1">
              <a:buFontTx/>
              <a:buNone/>
            </a:pPr>
            <a:endParaRPr lang="ru-RU" sz="2800" b="1"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44" name="Rectangle 4"/>
          <p:cNvSpPr>
            <a:spLocks noGrp="1" noChangeArrowheads="1"/>
          </p:cNvSpPr>
          <p:nvPr>
            <p:ph type="title"/>
          </p:nvPr>
        </p:nvSpPr>
        <p:spPr>
          <a:xfrm>
            <a:off x="611188" y="0"/>
            <a:ext cx="7772400" cy="765175"/>
          </a:xfrm>
        </p:spPr>
        <p:txBody>
          <a:bodyPr/>
          <a:lstStyle/>
          <a:p>
            <a:pPr eaLnBrk="1" hangingPunct="1"/>
            <a:r>
              <a:rPr lang="ru-RU" smtClean="0"/>
              <a:t>Денежные агрегаты</a:t>
            </a:r>
          </a:p>
        </p:txBody>
      </p:sp>
      <p:graphicFrame>
        <p:nvGraphicFramePr>
          <p:cNvPr id="33810" name="Diagram 18"/>
          <p:cNvGraphicFramePr>
            <a:graphicFrameLocks/>
          </p:cNvGraphicFramePr>
          <p:nvPr>
            <p:ph sz="half" idx="2"/>
          </p:nvPr>
        </p:nvGraphicFramePr>
        <p:xfrm>
          <a:off x="684213" y="476250"/>
          <a:ext cx="7632700" cy="6165850"/>
        </p:xfrm>
        <a:graphic>
          <a:graphicData uri="http://schemas.openxmlformats.org/drawingml/2006/compatibility">
            <com:legacyDrawing xmlns:com="http://schemas.openxmlformats.org/drawingml/2006/compatibility" spid="_x0000_s33810"/>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2"/>
          <p:cNvSpPr>
            <a:spLocks noGrp="1" noChangeArrowheads="1"/>
          </p:cNvSpPr>
          <p:nvPr>
            <p:ph type="body" idx="1"/>
          </p:nvPr>
        </p:nvSpPr>
        <p:spPr>
          <a:xfrm>
            <a:off x="0" y="765175"/>
            <a:ext cx="9144000" cy="6092825"/>
          </a:xfrm>
        </p:spPr>
        <p:txBody>
          <a:bodyPr/>
          <a:lstStyle/>
          <a:p>
            <a:pPr marL="609600" indent="-609600" algn="just" eaLnBrk="1" hangingPunct="1">
              <a:lnSpc>
                <a:spcPct val="90000"/>
              </a:lnSpc>
              <a:buFontTx/>
              <a:buNone/>
            </a:pPr>
            <a:r>
              <a:rPr lang="ru-RU" b="1" smtClean="0"/>
              <a:t>Определение денег: М2</a:t>
            </a:r>
            <a:r>
              <a:rPr lang="ru-RU" smtClean="0"/>
              <a:t> </a:t>
            </a:r>
          </a:p>
          <a:p>
            <a:pPr marL="609600" indent="-609600" algn="just" eaLnBrk="1" hangingPunct="1">
              <a:lnSpc>
                <a:spcPct val="90000"/>
              </a:lnSpc>
              <a:buFontTx/>
              <a:buNone/>
            </a:pPr>
            <a:r>
              <a:rPr lang="ru-RU" b="1" smtClean="0">
                <a:solidFill>
                  <a:srgbClr val="FF0000"/>
                </a:solidFill>
              </a:rPr>
              <a:t>Деньги, М2 = М1 + Деньги с бесчековых сберегательных счетов + Средства с депозитных счетов денежного рынка + Мелкие срочные вклады  + Счета взаимных фондов денежного рынка</a:t>
            </a:r>
          </a:p>
        </p:txBody>
      </p:sp>
      <p:sp>
        <p:nvSpPr>
          <p:cNvPr id="78850" name="Rectangle 3"/>
          <p:cNvSpPr>
            <a:spLocks noGrp="1" noChangeArrowheads="1"/>
          </p:cNvSpPr>
          <p:nvPr>
            <p:ph type="title"/>
          </p:nvPr>
        </p:nvSpPr>
        <p:spPr>
          <a:xfrm>
            <a:off x="611188" y="0"/>
            <a:ext cx="7772400" cy="765175"/>
          </a:xfrm>
        </p:spPr>
        <p:txBody>
          <a:bodyPr/>
          <a:lstStyle/>
          <a:p>
            <a:pPr eaLnBrk="1" hangingPunct="1"/>
            <a:r>
              <a:rPr lang="ru-RU" smtClean="0"/>
              <a:t>Денежные агрегаты</a:t>
            </a:r>
          </a:p>
        </p:txBody>
      </p:sp>
      <p:sp>
        <p:nvSpPr>
          <p:cNvPr id="78851" name="Oval 5"/>
          <p:cNvSpPr>
            <a:spLocks noChangeArrowheads="1"/>
          </p:cNvSpPr>
          <p:nvPr/>
        </p:nvSpPr>
        <p:spPr bwMode="auto">
          <a:xfrm>
            <a:off x="3276600" y="3789363"/>
            <a:ext cx="2533650" cy="2533650"/>
          </a:xfrm>
          <a:prstGeom prst="ellipse">
            <a:avLst/>
          </a:prstGeom>
          <a:solidFill>
            <a:schemeClr val="accent1"/>
          </a:solidFill>
          <a:ln w="9525">
            <a:solidFill>
              <a:schemeClr val="tx1"/>
            </a:solidFill>
            <a:round/>
            <a:headEnd/>
            <a:tailEnd/>
          </a:ln>
        </p:spPr>
        <p:txBody>
          <a:bodyPr wrap="none" anchor="ctr"/>
          <a:lstStyle/>
          <a:p>
            <a:pPr algn="r"/>
            <a:r>
              <a:rPr lang="ru-RU" sz="2400" b="1">
                <a:solidFill>
                  <a:srgbClr val="FF0000"/>
                </a:solidFill>
              </a:rPr>
              <a:t>           М2</a:t>
            </a:r>
          </a:p>
        </p:txBody>
      </p:sp>
      <p:sp>
        <p:nvSpPr>
          <p:cNvPr id="78852" name="Oval 6"/>
          <p:cNvSpPr>
            <a:spLocks noChangeArrowheads="1"/>
          </p:cNvSpPr>
          <p:nvPr/>
        </p:nvSpPr>
        <p:spPr bwMode="auto">
          <a:xfrm>
            <a:off x="3276600" y="4292600"/>
            <a:ext cx="1582738" cy="1778000"/>
          </a:xfrm>
          <a:prstGeom prst="ellipse">
            <a:avLst/>
          </a:prstGeom>
          <a:solidFill>
            <a:schemeClr val="accent1"/>
          </a:solidFill>
          <a:ln w="9525">
            <a:solidFill>
              <a:schemeClr val="tx1"/>
            </a:solidFill>
            <a:round/>
            <a:headEnd/>
            <a:tailEnd/>
          </a:ln>
        </p:spPr>
        <p:txBody>
          <a:bodyPr wrap="none" anchor="ctr"/>
          <a:lstStyle/>
          <a:p>
            <a:pPr algn="ctr"/>
            <a:r>
              <a:rPr lang="ru-RU" sz="2400" b="1">
                <a:solidFill>
                  <a:srgbClr val="FF0000"/>
                </a:solidFill>
              </a:rPr>
              <a:t>М1</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ChangeArrowheads="1"/>
          </p:cNvSpPr>
          <p:nvPr>
            <p:ph type="body" idx="1"/>
          </p:nvPr>
        </p:nvSpPr>
        <p:spPr>
          <a:xfrm>
            <a:off x="611188" y="908050"/>
            <a:ext cx="8353425" cy="5761038"/>
          </a:xfrm>
        </p:spPr>
        <p:txBody>
          <a:bodyPr/>
          <a:lstStyle/>
          <a:p>
            <a:pPr marL="609600" indent="-609600" algn="just" eaLnBrk="1" hangingPunct="1">
              <a:lnSpc>
                <a:spcPct val="90000"/>
              </a:lnSpc>
              <a:buFontTx/>
              <a:buNone/>
            </a:pPr>
            <a:r>
              <a:rPr lang="ru-RU" sz="4000" b="1" smtClean="0"/>
              <a:t>Определение денег: М2</a:t>
            </a:r>
            <a:r>
              <a:rPr lang="ru-RU" sz="4000" smtClean="0"/>
              <a:t> </a:t>
            </a:r>
          </a:p>
          <a:p>
            <a:pPr marL="609600" indent="-609600" algn="just" eaLnBrk="1" hangingPunct="1">
              <a:spcBef>
                <a:spcPct val="0"/>
              </a:spcBef>
              <a:buFontTx/>
              <a:buNone/>
            </a:pPr>
            <a:r>
              <a:rPr lang="ru-RU" sz="3600" b="1" smtClean="0"/>
              <a:t>Замечания:</a:t>
            </a:r>
          </a:p>
          <a:p>
            <a:pPr marL="609600" indent="-609600" algn="just" eaLnBrk="1" hangingPunct="1">
              <a:spcBef>
                <a:spcPct val="0"/>
              </a:spcBef>
              <a:buFontTx/>
              <a:buNone/>
            </a:pPr>
            <a:r>
              <a:rPr lang="ru-RU" b="1" smtClean="0"/>
              <a:t>Значение категории «почти деньги» определяется несколькими взаимосвязанными факторами.</a:t>
            </a:r>
          </a:p>
          <a:p>
            <a:pPr marL="609600" indent="-609600" algn="just" eaLnBrk="1" hangingPunct="1">
              <a:spcBef>
                <a:spcPct val="0"/>
              </a:spcBef>
              <a:buFontTx/>
              <a:buAutoNum type="arabicPeriod"/>
            </a:pPr>
            <a:r>
              <a:rPr lang="ru-RU" b="1" smtClean="0"/>
              <a:t>Эти высоколиквидные активы влияют </a:t>
            </a:r>
            <a:r>
              <a:rPr lang="ru-RU" b="1" i="1" smtClean="0">
                <a:solidFill>
                  <a:srgbClr val="CC0000"/>
                </a:solidFill>
              </a:rPr>
              <a:t>на поведение людей</a:t>
            </a:r>
            <a:r>
              <a:rPr lang="ru-RU" b="1" smtClean="0"/>
              <a:t> при потреблении и сбережении. Чем больше у людей финансового богатства в форме «почти денег», тем больше их готовность тратить свой денежный доход.</a:t>
            </a:r>
          </a:p>
          <a:p>
            <a:pPr marL="609600" indent="-609600" algn="just" eaLnBrk="1" hangingPunct="1">
              <a:spcBef>
                <a:spcPct val="0"/>
              </a:spcBef>
              <a:buFontTx/>
              <a:buNone/>
            </a:pPr>
            <a:endParaRPr lang="ru-RU" b="1" smtClean="0"/>
          </a:p>
        </p:txBody>
      </p:sp>
      <p:sp>
        <p:nvSpPr>
          <p:cNvPr id="79874" name="Rectangle 3"/>
          <p:cNvSpPr>
            <a:spLocks noGrp="1" noChangeArrowheads="1"/>
          </p:cNvSpPr>
          <p:nvPr>
            <p:ph type="title"/>
          </p:nvPr>
        </p:nvSpPr>
        <p:spPr>
          <a:xfrm>
            <a:off x="755650" y="260350"/>
            <a:ext cx="7772400" cy="549275"/>
          </a:xfrm>
        </p:spPr>
        <p:txBody>
          <a:bodyPr/>
          <a:lstStyle/>
          <a:p>
            <a:pPr eaLnBrk="1" hangingPunct="1"/>
            <a:r>
              <a:rPr lang="ru-RU" smtClean="0"/>
              <a:t>Денежные агрегаты</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2"/>
          <p:cNvSpPr>
            <a:spLocks noGrp="1" noChangeArrowheads="1"/>
          </p:cNvSpPr>
          <p:nvPr>
            <p:ph type="body" idx="1"/>
          </p:nvPr>
        </p:nvSpPr>
        <p:spPr>
          <a:xfrm>
            <a:off x="250825" y="765175"/>
            <a:ext cx="8713788" cy="6092825"/>
          </a:xfrm>
        </p:spPr>
        <p:txBody>
          <a:bodyPr/>
          <a:lstStyle/>
          <a:p>
            <a:pPr marL="609600" indent="-609600" algn="just" eaLnBrk="1" hangingPunct="1">
              <a:lnSpc>
                <a:spcPct val="90000"/>
              </a:lnSpc>
              <a:buFontTx/>
              <a:buNone/>
            </a:pPr>
            <a:r>
              <a:rPr lang="ru-RU" b="1" smtClean="0"/>
              <a:t>2. Взаимообратимость «почти денег» и денег может повлиять на </a:t>
            </a:r>
            <a:r>
              <a:rPr lang="ru-RU" b="1" i="1" smtClean="0">
                <a:solidFill>
                  <a:srgbClr val="CC0000"/>
                </a:solidFill>
              </a:rPr>
              <a:t>стабильность</a:t>
            </a:r>
            <a:r>
              <a:rPr lang="ru-RU" b="1" smtClean="0"/>
              <a:t> экономики. В частности, когда экономический цикл вступает в фазу процветания, перевод бесчековых вкладов в чековые депозиты или наличность увеличивает объем денежной массы, что может привести к росту инфляции. Такой перевод усложняет задачу контроля за денежным предложением и уровнем экономической активности.</a:t>
            </a:r>
          </a:p>
          <a:p>
            <a:pPr marL="609600" indent="-609600" algn="just" eaLnBrk="1" hangingPunct="1">
              <a:spcBef>
                <a:spcPct val="0"/>
              </a:spcBef>
              <a:buFontTx/>
              <a:buNone/>
            </a:pPr>
            <a:endParaRPr lang="ru-RU" b="1" smtClean="0"/>
          </a:p>
        </p:txBody>
      </p:sp>
      <p:sp>
        <p:nvSpPr>
          <p:cNvPr id="80898" name="Rectangle 3"/>
          <p:cNvSpPr>
            <a:spLocks noGrp="1" noChangeArrowheads="1"/>
          </p:cNvSpPr>
          <p:nvPr>
            <p:ph type="title"/>
          </p:nvPr>
        </p:nvSpPr>
        <p:spPr>
          <a:xfrm>
            <a:off x="611188" y="0"/>
            <a:ext cx="7772400" cy="549275"/>
          </a:xfrm>
        </p:spPr>
        <p:txBody>
          <a:bodyPr/>
          <a:lstStyle/>
          <a:p>
            <a:pPr eaLnBrk="1" hangingPunct="1"/>
            <a:endParaRPr lang="ru-RU"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ChangeArrowheads="1"/>
          </p:cNvSpPr>
          <p:nvPr>
            <p:ph type="title"/>
          </p:nvPr>
        </p:nvSpPr>
        <p:spPr>
          <a:xfrm>
            <a:off x="395288" y="0"/>
            <a:ext cx="7988300" cy="404813"/>
          </a:xfrm>
        </p:spPr>
        <p:txBody>
          <a:bodyPr/>
          <a:lstStyle/>
          <a:p>
            <a:pPr eaLnBrk="1" hangingPunct="1"/>
            <a:endParaRPr lang="ru-RU" sz="4000" smtClean="0"/>
          </a:p>
        </p:txBody>
      </p:sp>
      <p:sp>
        <p:nvSpPr>
          <p:cNvPr id="81922" name="Rectangle 3"/>
          <p:cNvSpPr>
            <a:spLocks noGrp="1" noChangeArrowheads="1"/>
          </p:cNvSpPr>
          <p:nvPr>
            <p:ph type="body" idx="1"/>
          </p:nvPr>
        </p:nvSpPr>
        <p:spPr>
          <a:xfrm>
            <a:off x="323850" y="476250"/>
            <a:ext cx="8461375" cy="6048375"/>
          </a:xfrm>
        </p:spPr>
        <p:txBody>
          <a:bodyPr/>
          <a:lstStyle/>
          <a:p>
            <a:pPr marL="609600" indent="-609600" algn="just" eaLnBrk="1" hangingPunct="1">
              <a:lnSpc>
                <a:spcPct val="90000"/>
              </a:lnSpc>
              <a:spcBef>
                <a:spcPct val="0"/>
              </a:spcBef>
              <a:buFontTx/>
              <a:buNone/>
            </a:pPr>
            <a:r>
              <a:rPr lang="ru-RU" sz="2800" b="1" smtClean="0"/>
              <a:t>3. Принятие того или иного определения денег имеет важное значение для целей денежной </a:t>
            </a:r>
            <a:r>
              <a:rPr lang="ru-RU" b="1" i="1" smtClean="0">
                <a:solidFill>
                  <a:srgbClr val="CC0000"/>
                </a:solidFill>
              </a:rPr>
              <a:t>политики</a:t>
            </a:r>
            <a:r>
              <a:rPr lang="ru-RU" sz="2800" b="1" smtClean="0"/>
              <a:t>. К примеру, возможна ситуация, когда денежное предложение, измеряемое  агрегатом М1, остается постоянным, тогда как выраженное через М2 – возрастает. При этом если официальные кредитно-денежные ведомства сочтут уместным расширить денежное предложение, то принятие узкого определения  М1 потребует конкретных действий по увеличению объема наличных средств и чековых депозитов. Принятие же более широкого определения М2 будет означать, что желаемое расширение денежного предложения уже происходит и никаких особых мероприятий не требуется.</a:t>
            </a:r>
          </a:p>
          <a:p>
            <a:pPr marL="609600" indent="-609600" eaLnBrk="1" hangingPunct="1">
              <a:lnSpc>
                <a:spcPct val="90000"/>
              </a:lnSpc>
            </a:pPr>
            <a:endParaRPr lang="ru-RU" sz="2800" b="1"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2"/>
          <p:cNvSpPr>
            <a:spLocks noGrp="1" noChangeArrowheads="1"/>
          </p:cNvSpPr>
          <p:nvPr>
            <p:ph type="body" idx="1"/>
          </p:nvPr>
        </p:nvSpPr>
        <p:spPr>
          <a:xfrm>
            <a:off x="179388" y="476250"/>
            <a:ext cx="8640762" cy="5976938"/>
          </a:xfrm>
        </p:spPr>
        <p:txBody>
          <a:bodyPr/>
          <a:lstStyle/>
          <a:p>
            <a:pPr algn="just" eaLnBrk="1" hangingPunct="1">
              <a:lnSpc>
                <a:spcPct val="90000"/>
              </a:lnSpc>
              <a:buFontTx/>
              <a:buNone/>
            </a:pPr>
            <a:r>
              <a:rPr lang="ru-RU" b="1" smtClean="0"/>
              <a:t>Определение денег: М3 </a:t>
            </a:r>
          </a:p>
          <a:p>
            <a:pPr algn="just" eaLnBrk="1" hangingPunct="1">
              <a:lnSpc>
                <a:spcPct val="90000"/>
              </a:lnSpc>
              <a:buFontTx/>
              <a:buNone/>
            </a:pPr>
            <a:r>
              <a:rPr lang="ru-RU" b="1" smtClean="0"/>
              <a:t> Если к агрегату М2 прибавить крупные срочные депозиты, которыми в форме депозитных сертификатов обычно владеют предпринимательские структуры, то мы получим </a:t>
            </a:r>
            <a:r>
              <a:rPr lang="ru-RU" b="1" smtClean="0">
                <a:solidFill>
                  <a:srgbClr val="CC0000"/>
                </a:solidFill>
              </a:rPr>
              <a:t>денежный агрегат М3</a:t>
            </a:r>
            <a:r>
              <a:rPr lang="ru-RU" b="1" smtClean="0"/>
              <a:t>. Собственно, таким образом экономисты признают тот факт, что крупные срочные депозиты – это тоже «почти деньги». У депозитных сертификатов есть свой рынок, на котором их можно продать в любое время, хотя и с  определенным риском возможных потерь.</a:t>
            </a:r>
          </a:p>
        </p:txBody>
      </p:sp>
      <p:sp>
        <p:nvSpPr>
          <p:cNvPr id="82946" name="Rectangle 3"/>
          <p:cNvSpPr>
            <a:spLocks noGrp="1" noChangeArrowheads="1"/>
          </p:cNvSpPr>
          <p:nvPr>
            <p:ph type="title"/>
          </p:nvPr>
        </p:nvSpPr>
        <p:spPr>
          <a:xfrm>
            <a:off x="611188" y="0"/>
            <a:ext cx="7777162" cy="620713"/>
          </a:xfrm>
        </p:spPr>
        <p:txBody>
          <a:bodyPr/>
          <a:lstStyle/>
          <a:p>
            <a:pPr eaLnBrk="1" hangingPunct="1"/>
            <a:r>
              <a:rPr lang="ru-RU" sz="3200" b="1" smtClean="0"/>
              <a:t>Денежные агрегаты</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2"/>
          <p:cNvSpPr>
            <a:spLocks noGrp="1" noChangeArrowheads="1"/>
          </p:cNvSpPr>
          <p:nvPr>
            <p:ph type="body" idx="1"/>
          </p:nvPr>
        </p:nvSpPr>
        <p:spPr>
          <a:xfrm>
            <a:off x="0" y="620713"/>
            <a:ext cx="9144000" cy="6092825"/>
          </a:xfrm>
        </p:spPr>
        <p:txBody>
          <a:bodyPr/>
          <a:lstStyle/>
          <a:p>
            <a:pPr algn="ctr" eaLnBrk="1" hangingPunct="1">
              <a:lnSpc>
                <a:spcPct val="90000"/>
              </a:lnSpc>
              <a:buFontTx/>
              <a:buNone/>
            </a:pPr>
            <a:endParaRPr lang="ru-RU" sz="2800" b="1" smtClean="0">
              <a:solidFill>
                <a:srgbClr val="FF0000"/>
              </a:solidFill>
            </a:endParaRPr>
          </a:p>
          <a:p>
            <a:pPr algn="ctr" eaLnBrk="1" hangingPunct="1">
              <a:lnSpc>
                <a:spcPct val="90000"/>
              </a:lnSpc>
              <a:buFontTx/>
              <a:buNone/>
            </a:pPr>
            <a:endParaRPr lang="ru-RU" sz="2800" b="1" smtClean="0">
              <a:solidFill>
                <a:srgbClr val="FF0000"/>
              </a:solidFill>
            </a:endParaRPr>
          </a:p>
          <a:p>
            <a:pPr algn="ctr" eaLnBrk="1" hangingPunct="1">
              <a:lnSpc>
                <a:spcPct val="90000"/>
              </a:lnSpc>
              <a:buFontTx/>
              <a:buNone/>
            </a:pPr>
            <a:r>
              <a:rPr lang="ru-RU" sz="2800" b="1" smtClean="0">
                <a:solidFill>
                  <a:srgbClr val="FF0000"/>
                </a:solidFill>
              </a:rPr>
              <a:t>Деньги, М3 = М2 + Крупные срочные депозиты</a:t>
            </a:r>
            <a:endParaRPr lang="ru-RU" b="1" smtClean="0">
              <a:solidFill>
                <a:srgbClr val="FF0000"/>
              </a:solidFill>
            </a:endParaRPr>
          </a:p>
        </p:txBody>
      </p:sp>
      <p:sp>
        <p:nvSpPr>
          <p:cNvPr id="83970" name="Rectangle 3"/>
          <p:cNvSpPr>
            <a:spLocks noGrp="1" noChangeArrowheads="1"/>
          </p:cNvSpPr>
          <p:nvPr>
            <p:ph type="title"/>
          </p:nvPr>
        </p:nvSpPr>
        <p:spPr>
          <a:xfrm>
            <a:off x="611188" y="0"/>
            <a:ext cx="7777162" cy="620713"/>
          </a:xfrm>
        </p:spPr>
        <p:txBody>
          <a:bodyPr/>
          <a:lstStyle/>
          <a:p>
            <a:pPr eaLnBrk="1" hangingPunct="1"/>
            <a:r>
              <a:rPr lang="ru-RU" sz="3200" b="1" smtClean="0"/>
              <a:t>Денежные агрегаты</a:t>
            </a:r>
          </a:p>
        </p:txBody>
      </p:sp>
      <p:sp>
        <p:nvSpPr>
          <p:cNvPr id="83971" name="Oval 4"/>
          <p:cNvSpPr>
            <a:spLocks noChangeArrowheads="1"/>
          </p:cNvSpPr>
          <p:nvPr/>
        </p:nvSpPr>
        <p:spPr bwMode="auto">
          <a:xfrm>
            <a:off x="3348038" y="2708275"/>
            <a:ext cx="2533650" cy="2101850"/>
          </a:xfrm>
          <a:prstGeom prst="ellipse">
            <a:avLst/>
          </a:prstGeom>
          <a:solidFill>
            <a:schemeClr val="accent1"/>
          </a:solidFill>
          <a:ln w="9525">
            <a:solidFill>
              <a:schemeClr val="tx1"/>
            </a:solidFill>
            <a:round/>
            <a:headEnd/>
            <a:tailEnd/>
          </a:ln>
        </p:spPr>
        <p:txBody>
          <a:bodyPr wrap="none" anchor="ctr"/>
          <a:lstStyle/>
          <a:p>
            <a:endParaRPr lang="ru-RU"/>
          </a:p>
        </p:txBody>
      </p:sp>
      <p:sp>
        <p:nvSpPr>
          <p:cNvPr id="83972" name="Oval 5"/>
          <p:cNvSpPr>
            <a:spLocks noChangeArrowheads="1"/>
          </p:cNvSpPr>
          <p:nvPr/>
        </p:nvSpPr>
        <p:spPr bwMode="auto">
          <a:xfrm>
            <a:off x="3348038" y="2924175"/>
            <a:ext cx="1814512" cy="1598613"/>
          </a:xfrm>
          <a:prstGeom prst="ellipse">
            <a:avLst/>
          </a:prstGeom>
          <a:solidFill>
            <a:schemeClr val="accent1"/>
          </a:solidFill>
          <a:ln w="9525">
            <a:solidFill>
              <a:schemeClr val="tx1"/>
            </a:solidFill>
            <a:round/>
            <a:headEnd/>
            <a:tailEnd/>
          </a:ln>
        </p:spPr>
        <p:txBody>
          <a:bodyPr wrap="none" anchor="ctr"/>
          <a:lstStyle/>
          <a:p>
            <a:endParaRPr lang="ru-RU"/>
          </a:p>
        </p:txBody>
      </p:sp>
      <p:sp>
        <p:nvSpPr>
          <p:cNvPr id="83973" name="Text Box 6"/>
          <p:cNvSpPr txBox="1">
            <a:spLocks noChangeArrowheads="1"/>
          </p:cNvSpPr>
          <p:nvPr/>
        </p:nvSpPr>
        <p:spPr bwMode="auto">
          <a:xfrm>
            <a:off x="5148263" y="3500438"/>
            <a:ext cx="720725" cy="457200"/>
          </a:xfrm>
          <a:prstGeom prst="rect">
            <a:avLst/>
          </a:prstGeom>
          <a:noFill/>
          <a:ln w="9525">
            <a:noFill/>
            <a:miter lim="800000"/>
            <a:headEnd/>
            <a:tailEnd/>
          </a:ln>
        </p:spPr>
        <p:txBody>
          <a:bodyPr>
            <a:spAutoFit/>
          </a:bodyPr>
          <a:lstStyle/>
          <a:p>
            <a:pPr>
              <a:spcBef>
                <a:spcPct val="50000"/>
              </a:spcBef>
            </a:pPr>
            <a:r>
              <a:rPr lang="ru-RU" sz="2400"/>
              <a:t>М3</a:t>
            </a:r>
          </a:p>
        </p:txBody>
      </p:sp>
      <p:sp>
        <p:nvSpPr>
          <p:cNvPr id="83974" name="Oval 7"/>
          <p:cNvSpPr>
            <a:spLocks noChangeArrowheads="1"/>
          </p:cNvSpPr>
          <p:nvPr/>
        </p:nvSpPr>
        <p:spPr bwMode="auto">
          <a:xfrm>
            <a:off x="3348038" y="3213100"/>
            <a:ext cx="914400" cy="914400"/>
          </a:xfrm>
          <a:prstGeom prst="ellipse">
            <a:avLst/>
          </a:prstGeom>
          <a:solidFill>
            <a:schemeClr val="accent1"/>
          </a:solidFill>
          <a:ln w="9525">
            <a:solidFill>
              <a:schemeClr val="tx1"/>
            </a:solidFill>
            <a:round/>
            <a:headEnd/>
            <a:tailEnd/>
          </a:ln>
        </p:spPr>
        <p:txBody>
          <a:bodyPr wrap="none" anchor="ctr"/>
          <a:lstStyle/>
          <a:p>
            <a:endParaRPr lang="ru-RU"/>
          </a:p>
        </p:txBody>
      </p:sp>
      <p:sp>
        <p:nvSpPr>
          <p:cNvPr id="83975" name="Text Box 8"/>
          <p:cNvSpPr txBox="1">
            <a:spLocks noChangeArrowheads="1"/>
          </p:cNvSpPr>
          <p:nvPr/>
        </p:nvSpPr>
        <p:spPr bwMode="auto">
          <a:xfrm>
            <a:off x="4356100" y="3500438"/>
            <a:ext cx="649288" cy="457200"/>
          </a:xfrm>
          <a:prstGeom prst="rect">
            <a:avLst/>
          </a:prstGeom>
          <a:noFill/>
          <a:ln w="9525">
            <a:noFill/>
            <a:miter lim="800000"/>
            <a:headEnd/>
            <a:tailEnd/>
          </a:ln>
        </p:spPr>
        <p:txBody>
          <a:bodyPr>
            <a:spAutoFit/>
          </a:bodyPr>
          <a:lstStyle/>
          <a:p>
            <a:pPr>
              <a:spcBef>
                <a:spcPct val="50000"/>
              </a:spcBef>
            </a:pPr>
            <a:r>
              <a:rPr lang="ru-RU" sz="2400"/>
              <a:t>М2</a:t>
            </a:r>
          </a:p>
        </p:txBody>
      </p:sp>
      <p:sp>
        <p:nvSpPr>
          <p:cNvPr id="83976" name="Text Box 9"/>
          <p:cNvSpPr txBox="1">
            <a:spLocks noChangeArrowheads="1"/>
          </p:cNvSpPr>
          <p:nvPr/>
        </p:nvSpPr>
        <p:spPr bwMode="auto">
          <a:xfrm>
            <a:off x="3419475" y="3429000"/>
            <a:ext cx="792163" cy="457200"/>
          </a:xfrm>
          <a:prstGeom prst="rect">
            <a:avLst/>
          </a:prstGeom>
          <a:noFill/>
          <a:ln w="9525">
            <a:noFill/>
            <a:miter lim="800000"/>
            <a:headEnd/>
            <a:tailEnd/>
          </a:ln>
        </p:spPr>
        <p:txBody>
          <a:bodyPr>
            <a:spAutoFit/>
          </a:bodyPr>
          <a:lstStyle/>
          <a:p>
            <a:pPr>
              <a:spcBef>
                <a:spcPct val="50000"/>
              </a:spcBef>
            </a:pPr>
            <a:r>
              <a:rPr lang="ru-RU" sz="2400"/>
              <a:t>М1</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2"/>
          <p:cNvSpPr>
            <a:spLocks noGrp="1" noChangeArrowheads="1"/>
          </p:cNvSpPr>
          <p:nvPr>
            <p:ph type="title"/>
          </p:nvPr>
        </p:nvSpPr>
        <p:spPr>
          <a:xfrm>
            <a:off x="611188" y="0"/>
            <a:ext cx="7772400" cy="836613"/>
          </a:xfrm>
        </p:spPr>
        <p:txBody>
          <a:bodyPr/>
          <a:lstStyle/>
          <a:p>
            <a:pPr eaLnBrk="1" hangingPunct="1"/>
            <a:r>
              <a:rPr lang="ru-RU" b="1" smtClean="0"/>
              <a:t>О кредитных карточках</a:t>
            </a:r>
          </a:p>
        </p:txBody>
      </p:sp>
      <p:sp>
        <p:nvSpPr>
          <p:cNvPr id="84994" name="Rectangle 3"/>
          <p:cNvSpPr>
            <a:spLocks noGrp="1" noChangeArrowheads="1"/>
          </p:cNvSpPr>
          <p:nvPr>
            <p:ph type="body" idx="1"/>
          </p:nvPr>
        </p:nvSpPr>
        <p:spPr>
          <a:xfrm>
            <a:off x="0" y="981075"/>
            <a:ext cx="9144000" cy="5876925"/>
          </a:xfrm>
        </p:spPr>
        <p:txBody>
          <a:bodyPr/>
          <a:lstStyle/>
          <a:p>
            <a:pPr eaLnBrk="1" hangingPunct="1">
              <a:lnSpc>
                <a:spcPct val="90000"/>
              </a:lnSpc>
              <a:buFontTx/>
              <a:buNone/>
            </a:pPr>
            <a:r>
              <a:rPr lang="ru-RU" smtClean="0"/>
              <a:t>Кредитные карточки </a:t>
            </a:r>
            <a:r>
              <a:rPr lang="en-US" smtClean="0"/>
              <a:t>Viza, Master-Card, American Express </a:t>
            </a:r>
            <a:r>
              <a:rPr lang="ru-RU" smtClean="0"/>
              <a:t>и т.д. являются удобным средством для расчетов за покупки. Но </a:t>
            </a:r>
            <a:r>
              <a:rPr lang="ru-RU" b="1" i="1" smtClean="0"/>
              <a:t>кредитные карточки не являются деньгами</a:t>
            </a:r>
            <a:r>
              <a:rPr lang="ru-RU" smtClean="0"/>
              <a:t>.</a:t>
            </a:r>
          </a:p>
          <a:p>
            <a:pPr eaLnBrk="1" hangingPunct="1">
              <a:lnSpc>
                <a:spcPct val="90000"/>
              </a:lnSpc>
              <a:buFontTx/>
              <a:buNone/>
            </a:pPr>
            <a:r>
              <a:rPr lang="ru-RU" smtClean="0"/>
              <a:t>Кредитные карточки – как и все другие формы кредита – позволяют людям и фирмам экономить на использовании денег. Это просто способ отсрочить или отложить оплату на короткое время. Кредитки помогают синхронизировать расходы и доходы, уменьшая тем самым необходимость в хранении наличных денег и чековых депозитов.</a:t>
            </a:r>
          </a:p>
          <a:p>
            <a:pPr eaLnBrk="1" hangingPunct="1">
              <a:lnSpc>
                <a:spcPct val="90000"/>
              </a:lnSpc>
              <a:buFontTx/>
              <a:buNone/>
            </a:pPr>
            <a:endParaRPr lang="ru-RU"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2"/>
          <p:cNvSpPr>
            <a:spLocks noGrp="1" noChangeArrowheads="1"/>
          </p:cNvSpPr>
          <p:nvPr>
            <p:ph type="title"/>
          </p:nvPr>
        </p:nvSpPr>
        <p:spPr>
          <a:xfrm>
            <a:off x="684213" y="-171450"/>
            <a:ext cx="7772400" cy="1143000"/>
          </a:xfrm>
        </p:spPr>
        <p:txBody>
          <a:bodyPr/>
          <a:lstStyle/>
          <a:p>
            <a:pPr eaLnBrk="1" hangingPunct="1"/>
            <a:r>
              <a:rPr lang="ru-RU" smtClean="0"/>
              <a:t>Предложение денег</a:t>
            </a:r>
          </a:p>
        </p:txBody>
      </p:sp>
      <p:sp>
        <p:nvSpPr>
          <p:cNvPr id="86018" name="Line 3"/>
          <p:cNvSpPr>
            <a:spLocks noChangeShapeType="1"/>
          </p:cNvSpPr>
          <p:nvPr/>
        </p:nvSpPr>
        <p:spPr bwMode="auto">
          <a:xfrm flipV="1">
            <a:off x="1187450" y="1341438"/>
            <a:ext cx="0" cy="4464050"/>
          </a:xfrm>
          <a:prstGeom prst="line">
            <a:avLst/>
          </a:prstGeom>
          <a:noFill/>
          <a:ln w="9525">
            <a:solidFill>
              <a:schemeClr val="tx1"/>
            </a:solidFill>
            <a:round/>
            <a:headEnd/>
            <a:tailEnd type="triangle" w="med" len="med"/>
          </a:ln>
        </p:spPr>
        <p:txBody>
          <a:bodyPr wrap="none"/>
          <a:lstStyle/>
          <a:p>
            <a:endParaRPr lang="ru-RU"/>
          </a:p>
        </p:txBody>
      </p:sp>
      <p:sp>
        <p:nvSpPr>
          <p:cNvPr id="86019" name="Line 4"/>
          <p:cNvSpPr>
            <a:spLocks noChangeShapeType="1"/>
          </p:cNvSpPr>
          <p:nvPr/>
        </p:nvSpPr>
        <p:spPr bwMode="auto">
          <a:xfrm>
            <a:off x="1187450" y="5805488"/>
            <a:ext cx="3816350" cy="0"/>
          </a:xfrm>
          <a:prstGeom prst="line">
            <a:avLst/>
          </a:prstGeom>
          <a:noFill/>
          <a:ln w="9525">
            <a:solidFill>
              <a:schemeClr val="tx1"/>
            </a:solidFill>
            <a:round/>
            <a:headEnd/>
            <a:tailEnd type="triangle" w="med" len="med"/>
          </a:ln>
        </p:spPr>
        <p:txBody>
          <a:bodyPr wrap="none"/>
          <a:lstStyle/>
          <a:p>
            <a:endParaRPr lang="ru-RU"/>
          </a:p>
        </p:txBody>
      </p:sp>
      <p:sp>
        <p:nvSpPr>
          <p:cNvPr id="86020" name="Text Box 5"/>
          <p:cNvSpPr txBox="1">
            <a:spLocks noChangeArrowheads="1"/>
          </p:cNvSpPr>
          <p:nvPr/>
        </p:nvSpPr>
        <p:spPr bwMode="auto">
          <a:xfrm rot="-5400000">
            <a:off x="-1211262" y="3163888"/>
            <a:ext cx="3816350" cy="457200"/>
          </a:xfrm>
          <a:prstGeom prst="rect">
            <a:avLst/>
          </a:prstGeom>
          <a:noFill/>
          <a:ln w="9525">
            <a:noFill/>
            <a:miter lim="800000"/>
            <a:headEnd/>
            <a:tailEnd/>
          </a:ln>
        </p:spPr>
        <p:txBody>
          <a:bodyPr>
            <a:spAutoFit/>
          </a:bodyPr>
          <a:lstStyle/>
          <a:p>
            <a:pPr>
              <a:spcBef>
                <a:spcPct val="50000"/>
              </a:spcBef>
            </a:pPr>
            <a:r>
              <a:rPr lang="ru-RU" sz="2400"/>
              <a:t>Процентная ставка, </a:t>
            </a:r>
            <a:r>
              <a:rPr lang="en-US" sz="2400"/>
              <a:t>r</a:t>
            </a:r>
            <a:endParaRPr lang="ru-RU" sz="2400"/>
          </a:p>
        </p:txBody>
      </p:sp>
      <p:sp>
        <p:nvSpPr>
          <p:cNvPr id="86021" name="Text Box 6"/>
          <p:cNvSpPr txBox="1">
            <a:spLocks noChangeArrowheads="1"/>
          </p:cNvSpPr>
          <p:nvPr/>
        </p:nvSpPr>
        <p:spPr bwMode="auto">
          <a:xfrm>
            <a:off x="1187450" y="5949950"/>
            <a:ext cx="4464050" cy="822325"/>
          </a:xfrm>
          <a:prstGeom prst="rect">
            <a:avLst/>
          </a:prstGeom>
          <a:noFill/>
          <a:ln w="9525">
            <a:noFill/>
            <a:miter lim="800000"/>
            <a:headEnd/>
            <a:tailEnd/>
          </a:ln>
        </p:spPr>
        <p:txBody>
          <a:bodyPr>
            <a:spAutoFit/>
          </a:bodyPr>
          <a:lstStyle/>
          <a:p>
            <a:pPr>
              <a:spcBef>
                <a:spcPct val="50000"/>
              </a:spcBef>
            </a:pPr>
            <a:r>
              <a:rPr lang="ru-RU" sz="2400"/>
              <a:t>Величина предложения денег, млрд. руб.</a:t>
            </a:r>
          </a:p>
        </p:txBody>
      </p:sp>
      <p:sp>
        <p:nvSpPr>
          <p:cNvPr id="86022" name="Line 7"/>
          <p:cNvSpPr>
            <a:spLocks noChangeShapeType="1"/>
          </p:cNvSpPr>
          <p:nvPr/>
        </p:nvSpPr>
        <p:spPr bwMode="auto">
          <a:xfrm flipV="1">
            <a:off x="1116013" y="5013325"/>
            <a:ext cx="142875" cy="0"/>
          </a:xfrm>
          <a:prstGeom prst="line">
            <a:avLst/>
          </a:prstGeom>
          <a:noFill/>
          <a:ln w="9525">
            <a:solidFill>
              <a:schemeClr val="tx1"/>
            </a:solidFill>
            <a:round/>
            <a:headEnd/>
            <a:tailEnd/>
          </a:ln>
        </p:spPr>
        <p:txBody>
          <a:bodyPr wrap="none"/>
          <a:lstStyle/>
          <a:p>
            <a:endParaRPr lang="ru-RU"/>
          </a:p>
        </p:txBody>
      </p:sp>
      <p:sp>
        <p:nvSpPr>
          <p:cNvPr id="86023" name="Line 8"/>
          <p:cNvSpPr>
            <a:spLocks noChangeShapeType="1"/>
          </p:cNvSpPr>
          <p:nvPr/>
        </p:nvSpPr>
        <p:spPr bwMode="auto">
          <a:xfrm flipV="1">
            <a:off x="1116013" y="4221163"/>
            <a:ext cx="142875" cy="0"/>
          </a:xfrm>
          <a:prstGeom prst="line">
            <a:avLst/>
          </a:prstGeom>
          <a:noFill/>
          <a:ln w="9525">
            <a:solidFill>
              <a:schemeClr val="tx1"/>
            </a:solidFill>
            <a:round/>
            <a:headEnd/>
            <a:tailEnd/>
          </a:ln>
        </p:spPr>
        <p:txBody>
          <a:bodyPr wrap="none"/>
          <a:lstStyle/>
          <a:p>
            <a:endParaRPr lang="ru-RU"/>
          </a:p>
        </p:txBody>
      </p:sp>
      <p:sp>
        <p:nvSpPr>
          <p:cNvPr id="86024" name="Line 9"/>
          <p:cNvSpPr>
            <a:spLocks noChangeShapeType="1"/>
          </p:cNvSpPr>
          <p:nvPr/>
        </p:nvSpPr>
        <p:spPr bwMode="auto">
          <a:xfrm flipV="1">
            <a:off x="1116013" y="3357563"/>
            <a:ext cx="142875" cy="0"/>
          </a:xfrm>
          <a:prstGeom prst="line">
            <a:avLst/>
          </a:prstGeom>
          <a:noFill/>
          <a:ln w="9525">
            <a:solidFill>
              <a:schemeClr val="tx1"/>
            </a:solidFill>
            <a:round/>
            <a:headEnd/>
            <a:tailEnd/>
          </a:ln>
        </p:spPr>
        <p:txBody>
          <a:bodyPr wrap="none"/>
          <a:lstStyle/>
          <a:p>
            <a:endParaRPr lang="ru-RU"/>
          </a:p>
        </p:txBody>
      </p:sp>
      <p:sp>
        <p:nvSpPr>
          <p:cNvPr id="86025" name="Line 10"/>
          <p:cNvSpPr>
            <a:spLocks noChangeShapeType="1"/>
          </p:cNvSpPr>
          <p:nvPr/>
        </p:nvSpPr>
        <p:spPr bwMode="auto">
          <a:xfrm flipV="1">
            <a:off x="1116013" y="2420938"/>
            <a:ext cx="142875" cy="0"/>
          </a:xfrm>
          <a:prstGeom prst="line">
            <a:avLst/>
          </a:prstGeom>
          <a:noFill/>
          <a:ln w="9525">
            <a:solidFill>
              <a:schemeClr val="tx1"/>
            </a:solidFill>
            <a:round/>
            <a:headEnd/>
            <a:tailEnd/>
          </a:ln>
        </p:spPr>
        <p:txBody>
          <a:bodyPr wrap="none"/>
          <a:lstStyle/>
          <a:p>
            <a:endParaRPr lang="ru-RU"/>
          </a:p>
        </p:txBody>
      </p:sp>
      <p:sp>
        <p:nvSpPr>
          <p:cNvPr id="86026" name="Text Box 11"/>
          <p:cNvSpPr txBox="1">
            <a:spLocks noChangeArrowheads="1"/>
          </p:cNvSpPr>
          <p:nvPr/>
        </p:nvSpPr>
        <p:spPr bwMode="auto">
          <a:xfrm>
            <a:off x="755650" y="4005263"/>
            <a:ext cx="431800" cy="457200"/>
          </a:xfrm>
          <a:prstGeom prst="rect">
            <a:avLst/>
          </a:prstGeom>
          <a:noFill/>
          <a:ln w="9525">
            <a:noFill/>
            <a:miter lim="800000"/>
            <a:headEnd/>
            <a:tailEnd/>
          </a:ln>
        </p:spPr>
        <p:txBody>
          <a:bodyPr>
            <a:spAutoFit/>
          </a:bodyPr>
          <a:lstStyle/>
          <a:p>
            <a:pPr>
              <a:spcBef>
                <a:spcPct val="50000"/>
              </a:spcBef>
            </a:pPr>
            <a:r>
              <a:rPr lang="ru-RU" sz="2400"/>
              <a:t>5</a:t>
            </a:r>
          </a:p>
        </p:txBody>
      </p:sp>
      <p:sp>
        <p:nvSpPr>
          <p:cNvPr id="86027" name="Text Box 12"/>
          <p:cNvSpPr txBox="1">
            <a:spLocks noChangeArrowheads="1"/>
          </p:cNvSpPr>
          <p:nvPr/>
        </p:nvSpPr>
        <p:spPr bwMode="auto">
          <a:xfrm>
            <a:off x="684213" y="2205038"/>
            <a:ext cx="574675" cy="457200"/>
          </a:xfrm>
          <a:prstGeom prst="rect">
            <a:avLst/>
          </a:prstGeom>
          <a:noFill/>
          <a:ln w="9525">
            <a:noFill/>
            <a:miter lim="800000"/>
            <a:headEnd/>
            <a:tailEnd/>
          </a:ln>
        </p:spPr>
        <p:txBody>
          <a:bodyPr>
            <a:spAutoFit/>
          </a:bodyPr>
          <a:lstStyle/>
          <a:p>
            <a:pPr>
              <a:spcBef>
                <a:spcPct val="50000"/>
              </a:spcBef>
            </a:pPr>
            <a:r>
              <a:rPr lang="ru-RU" sz="2400"/>
              <a:t>10</a:t>
            </a:r>
          </a:p>
        </p:txBody>
      </p:sp>
      <p:sp>
        <p:nvSpPr>
          <p:cNvPr id="86028" name="Text Box 13"/>
          <p:cNvSpPr txBox="1">
            <a:spLocks noChangeArrowheads="1"/>
          </p:cNvSpPr>
          <p:nvPr/>
        </p:nvSpPr>
        <p:spPr bwMode="auto">
          <a:xfrm>
            <a:off x="755650" y="5734050"/>
            <a:ext cx="431800" cy="457200"/>
          </a:xfrm>
          <a:prstGeom prst="rect">
            <a:avLst/>
          </a:prstGeom>
          <a:noFill/>
          <a:ln w="9525">
            <a:noFill/>
            <a:miter lim="800000"/>
            <a:headEnd/>
            <a:tailEnd/>
          </a:ln>
        </p:spPr>
        <p:txBody>
          <a:bodyPr>
            <a:spAutoFit/>
          </a:bodyPr>
          <a:lstStyle/>
          <a:p>
            <a:pPr>
              <a:spcBef>
                <a:spcPct val="50000"/>
              </a:spcBef>
            </a:pPr>
            <a:r>
              <a:rPr lang="ru-RU" sz="2400"/>
              <a:t>0</a:t>
            </a:r>
          </a:p>
        </p:txBody>
      </p:sp>
      <p:sp>
        <p:nvSpPr>
          <p:cNvPr id="86029" name="Line 14"/>
          <p:cNvSpPr>
            <a:spLocks noChangeShapeType="1"/>
          </p:cNvSpPr>
          <p:nvPr/>
        </p:nvSpPr>
        <p:spPr bwMode="auto">
          <a:xfrm>
            <a:off x="2051050" y="5734050"/>
            <a:ext cx="0" cy="142875"/>
          </a:xfrm>
          <a:prstGeom prst="line">
            <a:avLst/>
          </a:prstGeom>
          <a:noFill/>
          <a:ln w="9525">
            <a:solidFill>
              <a:schemeClr val="tx1"/>
            </a:solidFill>
            <a:round/>
            <a:headEnd/>
            <a:tailEnd/>
          </a:ln>
        </p:spPr>
        <p:txBody>
          <a:bodyPr wrap="none"/>
          <a:lstStyle/>
          <a:p>
            <a:endParaRPr lang="ru-RU"/>
          </a:p>
        </p:txBody>
      </p:sp>
      <p:sp>
        <p:nvSpPr>
          <p:cNvPr id="86030" name="Line 15"/>
          <p:cNvSpPr>
            <a:spLocks noChangeShapeType="1"/>
          </p:cNvSpPr>
          <p:nvPr/>
        </p:nvSpPr>
        <p:spPr bwMode="auto">
          <a:xfrm>
            <a:off x="4643438" y="5734050"/>
            <a:ext cx="0" cy="142875"/>
          </a:xfrm>
          <a:prstGeom prst="line">
            <a:avLst/>
          </a:prstGeom>
          <a:noFill/>
          <a:ln w="9525">
            <a:solidFill>
              <a:schemeClr val="tx1"/>
            </a:solidFill>
            <a:round/>
            <a:headEnd/>
            <a:tailEnd/>
          </a:ln>
        </p:spPr>
        <p:txBody>
          <a:bodyPr wrap="none"/>
          <a:lstStyle/>
          <a:p>
            <a:endParaRPr lang="ru-RU"/>
          </a:p>
        </p:txBody>
      </p:sp>
      <p:sp>
        <p:nvSpPr>
          <p:cNvPr id="86031" name="Line 16"/>
          <p:cNvSpPr>
            <a:spLocks noChangeShapeType="1"/>
          </p:cNvSpPr>
          <p:nvPr/>
        </p:nvSpPr>
        <p:spPr bwMode="auto">
          <a:xfrm>
            <a:off x="3779838" y="5734050"/>
            <a:ext cx="0" cy="142875"/>
          </a:xfrm>
          <a:prstGeom prst="line">
            <a:avLst/>
          </a:prstGeom>
          <a:noFill/>
          <a:ln w="9525">
            <a:solidFill>
              <a:schemeClr val="tx1"/>
            </a:solidFill>
            <a:round/>
            <a:headEnd/>
            <a:tailEnd/>
          </a:ln>
        </p:spPr>
        <p:txBody>
          <a:bodyPr wrap="none"/>
          <a:lstStyle/>
          <a:p>
            <a:endParaRPr lang="ru-RU"/>
          </a:p>
        </p:txBody>
      </p:sp>
      <p:sp>
        <p:nvSpPr>
          <p:cNvPr id="86032" name="Line 17"/>
          <p:cNvSpPr>
            <a:spLocks noChangeShapeType="1"/>
          </p:cNvSpPr>
          <p:nvPr/>
        </p:nvSpPr>
        <p:spPr bwMode="auto">
          <a:xfrm>
            <a:off x="2916238" y="5734050"/>
            <a:ext cx="0" cy="142875"/>
          </a:xfrm>
          <a:prstGeom prst="line">
            <a:avLst/>
          </a:prstGeom>
          <a:noFill/>
          <a:ln w="9525">
            <a:solidFill>
              <a:schemeClr val="tx1"/>
            </a:solidFill>
            <a:round/>
            <a:headEnd/>
            <a:tailEnd/>
          </a:ln>
        </p:spPr>
        <p:txBody>
          <a:bodyPr wrap="none"/>
          <a:lstStyle/>
          <a:p>
            <a:endParaRPr lang="ru-RU"/>
          </a:p>
        </p:txBody>
      </p:sp>
      <p:sp>
        <p:nvSpPr>
          <p:cNvPr id="86033" name="Text Box 18"/>
          <p:cNvSpPr txBox="1">
            <a:spLocks noChangeArrowheads="1"/>
          </p:cNvSpPr>
          <p:nvPr/>
        </p:nvSpPr>
        <p:spPr bwMode="auto">
          <a:xfrm>
            <a:off x="2555875" y="5805488"/>
            <a:ext cx="649288" cy="457200"/>
          </a:xfrm>
          <a:prstGeom prst="rect">
            <a:avLst/>
          </a:prstGeom>
          <a:noFill/>
          <a:ln w="9525">
            <a:noFill/>
            <a:miter lim="800000"/>
            <a:headEnd/>
            <a:tailEnd/>
          </a:ln>
        </p:spPr>
        <p:txBody>
          <a:bodyPr>
            <a:spAutoFit/>
          </a:bodyPr>
          <a:lstStyle/>
          <a:p>
            <a:pPr>
              <a:spcBef>
                <a:spcPct val="50000"/>
              </a:spcBef>
            </a:pPr>
            <a:r>
              <a:rPr lang="ru-RU" sz="2400"/>
              <a:t>100</a:t>
            </a:r>
          </a:p>
        </p:txBody>
      </p:sp>
      <p:sp>
        <p:nvSpPr>
          <p:cNvPr id="86034" name="Text Box 19"/>
          <p:cNvSpPr txBox="1">
            <a:spLocks noChangeArrowheads="1"/>
          </p:cNvSpPr>
          <p:nvPr/>
        </p:nvSpPr>
        <p:spPr bwMode="auto">
          <a:xfrm>
            <a:off x="4284663" y="5734050"/>
            <a:ext cx="649287" cy="457200"/>
          </a:xfrm>
          <a:prstGeom prst="rect">
            <a:avLst/>
          </a:prstGeom>
          <a:noFill/>
          <a:ln w="9525">
            <a:noFill/>
            <a:miter lim="800000"/>
            <a:headEnd/>
            <a:tailEnd/>
          </a:ln>
        </p:spPr>
        <p:txBody>
          <a:bodyPr>
            <a:spAutoFit/>
          </a:bodyPr>
          <a:lstStyle/>
          <a:p>
            <a:pPr>
              <a:spcBef>
                <a:spcPct val="50000"/>
              </a:spcBef>
            </a:pPr>
            <a:r>
              <a:rPr lang="ru-RU" sz="2400"/>
              <a:t>200</a:t>
            </a:r>
          </a:p>
        </p:txBody>
      </p:sp>
      <p:sp>
        <p:nvSpPr>
          <p:cNvPr id="86035" name="Line 20"/>
          <p:cNvSpPr>
            <a:spLocks noChangeShapeType="1"/>
          </p:cNvSpPr>
          <p:nvPr/>
        </p:nvSpPr>
        <p:spPr bwMode="auto">
          <a:xfrm flipV="1">
            <a:off x="4643438" y="2060575"/>
            <a:ext cx="0" cy="3744913"/>
          </a:xfrm>
          <a:prstGeom prst="line">
            <a:avLst/>
          </a:prstGeom>
          <a:noFill/>
          <a:ln w="57150">
            <a:solidFill>
              <a:srgbClr val="000080"/>
            </a:solidFill>
            <a:round/>
            <a:headEnd/>
            <a:tailEnd/>
          </a:ln>
        </p:spPr>
        <p:txBody>
          <a:bodyPr wrap="none"/>
          <a:lstStyle/>
          <a:p>
            <a:endParaRPr lang="ru-RU"/>
          </a:p>
        </p:txBody>
      </p:sp>
      <p:sp>
        <p:nvSpPr>
          <p:cNvPr id="86036" name="Text Box 21"/>
          <p:cNvSpPr txBox="1">
            <a:spLocks noChangeArrowheads="1"/>
          </p:cNvSpPr>
          <p:nvPr/>
        </p:nvSpPr>
        <p:spPr bwMode="auto">
          <a:xfrm>
            <a:off x="3995738" y="2133600"/>
            <a:ext cx="649287" cy="457200"/>
          </a:xfrm>
          <a:prstGeom prst="rect">
            <a:avLst/>
          </a:prstGeom>
          <a:noFill/>
          <a:ln w="9525">
            <a:noFill/>
            <a:miter lim="800000"/>
            <a:headEnd/>
            <a:tailEnd/>
          </a:ln>
        </p:spPr>
        <p:txBody>
          <a:bodyPr>
            <a:spAutoFit/>
          </a:bodyPr>
          <a:lstStyle/>
          <a:p>
            <a:pPr>
              <a:spcBef>
                <a:spcPct val="50000"/>
              </a:spcBef>
            </a:pPr>
            <a:r>
              <a:rPr lang="en-US" sz="2400">
                <a:solidFill>
                  <a:srgbClr val="3333CC"/>
                </a:solidFill>
              </a:rPr>
              <a:t>Sm</a:t>
            </a:r>
            <a:endParaRPr lang="ru-RU">
              <a:solidFill>
                <a:srgbClr val="3333CC"/>
              </a:solidFill>
            </a:endParaRPr>
          </a:p>
        </p:txBody>
      </p:sp>
      <p:sp>
        <p:nvSpPr>
          <p:cNvPr id="86037" name="Text Box 22"/>
          <p:cNvSpPr txBox="1">
            <a:spLocks noChangeArrowheads="1"/>
          </p:cNvSpPr>
          <p:nvPr/>
        </p:nvSpPr>
        <p:spPr bwMode="auto">
          <a:xfrm>
            <a:off x="5076825" y="836613"/>
            <a:ext cx="4067175" cy="6078537"/>
          </a:xfrm>
          <a:prstGeom prst="rect">
            <a:avLst/>
          </a:prstGeom>
          <a:noFill/>
          <a:ln w="9525">
            <a:noFill/>
            <a:miter lim="800000"/>
            <a:headEnd/>
            <a:tailEnd/>
          </a:ln>
        </p:spPr>
        <p:txBody>
          <a:bodyPr>
            <a:spAutoFit/>
          </a:bodyPr>
          <a:lstStyle/>
          <a:p>
            <a:pPr>
              <a:lnSpc>
                <a:spcPct val="75000"/>
              </a:lnSpc>
            </a:pPr>
            <a:r>
              <a:rPr lang="ru-RU" sz="2800" b="1"/>
              <a:t>Изображение денежного предложения в виде прямой основано на допущении, что руководящие денежно-кредитные органы и финансовые учреждения </a:t>
            </a:r>
            <a:r>
              <a:rPr lang="ru-RU" sz="2800" b="1">
                <a:solidFill>
                  <a:srgbClr val="FF0000"/>
                </a:solidFill>
              </a:rPr>
              <a:t>обеспечивают экономику</a:t>
            </a:r>
            <a:r>
              <a:rPr lang="ru-RU" sz="2800" b="1"/>
              <a:t> </a:t>
            </a:r>
            <a:r>
              <a:rPr lang="ru-RU" sz="2800" b="1">
                <a:solidFill>
                  <a:srgbClr val="FF0000"/>
                </a:solidFill>
              </a:rPr>
              <a:t>некоторым определенным запасом (массой ) денег, соответствующих категории М1</a:t>
            </a:r>
            <a:r>
              <a:rPr lang="en-US" sz="2800" b="1">
                <a:solidFill>
                  <a:srgbClr val="FF0000"/>
                </a:solidFill>
              </a:rPr>
              <a:t> </a:t>
            </a:r>
            <a:r>
              <a:rPr lang="ru-RU" sz="2800" b="1">
                <a:solidFill>
                  <a:srgbClr val="FF0000"/>
                </a:solidFill>
              </a:rPr>
              <a:t>(у нас в России М0)</a:t>
            </a:r>
            <a:r>
              <a:rPr lang="ru-RU" sz="2800" b="1"/>
              <a:t>.</a:t>
            </a:r>
          </a:p>
          <a:p>
            <a:pPr>
              <a:lnSpc>
                <a:spcPct val="75000"/>
              </a:lnSpc>
            </a:pPr>
            <a:endParaRPr lang="ru-RU" sz="2800" b="1"/>
          </a:p>
          <a:p>
            <a:pPr>
              <a:lnSpc>
                <a:spcPct val="75000"/>
              </a:lnSpc>
              <a:spcBef>
                <a:spcPct val="50000"/>
              </a:spcBef>
            </a:pPr>
            <a:endParaRPr lang="ru-RU" sz="2800" b="1"/>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394" name="Group 2"/>
          <p:cNvGraphicFramePr>
            <a:graphicFrameLocks noGrp="1"/>
          </p:cNvGraphicFramePr>
          <p:nvPr>
            <p:ph idx="1"/>
          </p:nvPr>
        </p:nvGraphicFramePr>
        <p:xfrm>
          <a:off x="250825" y="0"/>
          <a:ext cx="8713788" cy="6883400"/>
        </p:xfrm>
        <a:graphic>
          <a:graphicData uri="http://schemas.openxmlformats.org/drawingml/2006/table">
            <a:tbl>
              <a:tblPr/>
              <a:tblGrid>
                <a:gridCol w="3182938"/>
                <a:gridCol w="1106487"/>
                <a:gridCol w="1106488"/>
                <a:gridCol w="1104900"/>
                <a:gridCol w="1108075"/>
                <a:gridCol w="1104900"/>
              </a:tblGrid>
              <a:tr h="69691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rgbClr val="000000"/>
                          </a:solidFill>
                          <a:effectLst/>
                          <a:latin typeface="Arial" charset="0"/>
                          <a:cs typeface="Arial" charset="0"/>
                        </a:rPr>
                        <a:t>22.20. ДЕНЕЖНОЕ  ОБРАЩЕНИЕ</a:t>
                      </a:r>
                      <a:r>
                        <a:rPr kumimoji="0" lang="ru-RU" sz="1600" b="1" i="0" u="none" strike="noStrike" cap="none" normalizeH="0" baseline="30000" smtClean="0">
                          <a:ln>
                            <a:noFill/>
                          </a:ln>
                          <a:solidFill>
                            <a:srgbClr val="000000"/>
                          </a:solidFill>
                          <a:effectLst/>
                          <a:latin typeface="Arial" charset="0"/>
                          <a:cs typeface="Arial" charset="0"/>
                        </a:rPr>
                        <a:t>1)</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cap="flat">
                      <a:noFill/>
                    </a:lnR>
                    <a:lnT cap="flat">
                      <a:noFill/>
                    </a:lnT>
                    <a:lnB>
                      <a:noFill/>
                    </a:lnB>
                    <a:lnTlToBr>
                      <a:noFill/>
                    </a:lnTlToBr>
                    <a:lnBlToTr>
                      <a:noFill/>
                    </a:lnBlToTr>
                    <a:noFill/>
                  </a:tcPr>
                </a:tc>
              </a:tr>
              <a:tr h="695325">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(на начало года; миллиардов рублей)</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cap="flat">
                      <a:noFill/>
                    </a:lnR>
                    <a:lnT>
                      <a:noFill/>
                    </a:lnT>
                    <a:lnB w="12700" cap="flat" cmpd="sng" algn="ctr">
                      <a:solidFill>
                        <a:srgbClr val="000000"/>
                      </a:solidFill>
                      <a:prstDash val="solid"/>
                      <a:round/>
                      <a:headEnd type="none" w="med" len="med"/>
                      <a:tailEnd type="none" w="med" len="med"/>
                    </a:lnB>
                    <a:lnTlToBr>
                      <a:noFill/>
                    </a:lnTlToBr>
                    <a:lnBlToTr>
                      <a:noFill/>
                    </a:lnBlToTr>
                    <a:noFill/>
                  </a:tcPr>
                </a:tc>
              </a:tr>
              <a:tr h="265113">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 </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cap="flat">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2001</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2006</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2011</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2012</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00"/>
                          </a:solidFill>
                          <a:effectLst/>
                          <a:latin typeface="Arial" charset="0"/>
                          <a:cs typeface="Arial" charset="0"/>
                        </a:rPr>
                        <a:t>2013</a:t>
                      </a:r>
                      <a:endParaRPr kumimoji="0" lang="en-US"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cap="flat">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098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Денежная масса М2</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1150,6</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6032,1</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20011,9</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1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24483,1</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27405,4</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cap="flat">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69532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в том числе:</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 </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 </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1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 </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 </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cap="flat">
                      <a:noFill/>
                    </a:lnR>
                    <a:lnT>
                      <a:noFill/>
                    </a:lnT>
                    <a:lnB>
                      <a:noFill/>
                    </a:lnB>
                    <a:lnTlToBr>
                      <a:noFill/>
                    </a:lnTlToBr>
                    <a:lnBlToTr>
                      <a:noFill/>
                    </a:lnBlToTr>
                    <a:noFill/>
                  </a:tcPr>
                </a:tc>
              </a:tr>
              <a:tr h="56038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наличные деньги в обращении М0</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418,9</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2009,2</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5062,7</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1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rgbClr val="000000"/>
                        </a:solidFill>
                        <a:effectLst/>
                        <a:latin typeface="Arial" charset="0"/>
                        <a:cs typeface="Arial" charset="0"/>
                      </a:endParaRPr>
                    </a:p>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5938,6</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rgbClr val="000000"/>
                        </a:solidFill>
                        <a:effectLst/>
                        <a:latin typeface="Arial" charset="0"/>
                        <a:cs typeface="Arial" charset="0"/>
                      </a:endParaRPr>
                    </a:p>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6430,1</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cap="flat">
                      <a:noFill/>
                    </a:lnR>
                    <a:lnT>
                      <a:noFill/>
                    </a:lnT>
                    <a:lnB>
                      <a:noFill/>
                    </a:lnB>
                    <a:lnTlToBr>
                      <a:noFill/>
                    </a:lnTlToBr>
                    <a:lnBlToTr>
                      <a:noFill/>
                    </a:lnBlToTr>
                    <a:noFill/>
                  </a:tcPr>
                </a:tc>
              </a:tr>
              <a:tr h="2794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безналичные средства</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731,7</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4022,9</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14949,1</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1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18544,6</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20957,3</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cap="flat">
                      <a:noFill/>
                    </a:lnR>
                    <a:lnT>
                      <a:noFill/>
                    </a:lnT>
                    <a:lnB>
                      <a:noFill/>
                    </a:lnB>
                    <a:lnTlToBr>
                      <a:noFill/>
                    </a:lnTlToBr>
                    <a:lnBlToTr>
                      <a:noFill/>
                    </a:lnBlToTr>
                    <a:noFill/>
                  </a:tcPr>
                </a:tc>
              </a:tr>
              <a:tr h="6969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в том числе:</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 </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 </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1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 </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 </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cap="flat">
                      <a:noFill/>
                    </a:lnR>
                    <a:lnT>
                      <a:noFill/>
                    </a:lnT>
                    <a:lnB>
                      <a:noFill/>
                    </a:lnB>
                    <a:lnTlToBr>
                      <a:noFill/>
                    </a:lnTlToBr>
                    <a:lnBlToTr>
                      <a:noFill/>
                    </a:lnBlToTr>
                    <a:noFill/>
                  </a:tcPr>
                </a:tc>
              </a:tr>
              <a:tr h="4191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переводные депозиты</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5797,1</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1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6918,9</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7323,5</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cap="flat">
                      <a:noFill/>
                    </a:lnR>
                    <a:lnT>
                      <a:noFill/>
                    </a:lnT>
                    <a:lnB>
                      <a:noFill/>
                    </a:lnB>
                    <a:lnTlToBr>
                      <a:noFill/>
                    </a:lnTlToBr>
                    <a:lnBlToTr>
                      <a:noFill/>
                    </a:lnBlToTr>
                    <a:noFill/>
                  </a:tcPr>
                </a:tc>
              </a:tr>
              <a:tr h="2794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другие депозиты</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9152</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1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11625,7</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13651,8</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cap="flat">
                      <a:noFill/>
                    </a:lnR>
                    <a:lnT>
                      <a:noFill/>
                    </a:lnT>
                    <a:lnB>
                      <a:noFill/>
                    </a:lnB>
                    <a:lnTlToBr>
                      <a:noFill/>
                    </a:lnTlToBr>
                    <a:lnBlToTr>
                      <a:noFill/>
                    </a:lnBlToTr>
                    <a:noFill/>
                  </a:tcPr>
                </a:tc>
              </a:tr>
              <a:tr h="5699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Удельный вес М0 в  М2,  процентов</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36,4</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33,3</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25,3</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rgbClr val="000000"/>
                        </a:solidFill>
                        <a:effectLst/>
                        <a:latin typeface="Arial" charset="0"/>
                        <a:cs typeface="Arial" charset="0"/>
                      </a:endParaRPr>
                    </a:p>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24,3</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1" fontAlgn="t"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rgbClr val="000000"/>
                        </a:solidFill>
                        <a:effectLst/>
                        <a:latin typeface="Arial" charset="0"/>
                        <a:cs typeface="Arial" charset="0"/>
                      </a:endParaRPr>
                    </a:p>
                    <a:p>
                      <a:pPr marL="342900" marR="0" lvl="0" indent="-342900" algn="r" defTabSz="914400" rtl="0" eaLnBrk="1" fontAlgn="t"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0000"/>
                          </a:solidFill>
                          <a:effectLst/>
                          <a:latin typeface="Arial" charset="0"/>
                          <a:cs typeface="Arial" charset="0"/>
                        </a:rPr>
                        <a:t>23,5</a:t>
                      </a:r>
                      <a:endParaRPr kumimoji="0" lang="ru-RU" sz="4400" b="1"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cap="flat">
                      <a:noFill/>
                    </a:lnR>
                    <a:lnT>
                      <a:noFill/>
                    </a:lnT>
                    <a:lnB w="12700" cap="flat" cmpd="sng" algn="ctr">
                      <a:solidFill>
                        <a:srgbClr val="000000"/>
                      </a:solidFill>
                      <a:prstDash val="solid"/>
                      <a:round/>
                      <a:headEnd type="none" w="med" len="med"/>
                      <a:tailEnd type="none" w="med" len="med"/>
                    </a:lnB>
                    <a:lnTlToBr>
                      <a:noFill/>
                    </a:lnTlToBr>
                    <a:lnBlToTr>
                      <a:noFill/>
                    </a:lnBlToTr>
                    <a:noFill/>
                  </a:tcPr>
                </a:tc>
              </a:tr>
              <a:tr h="696913">
                <a:tc>
                  <a:txBody>
                    <a:bodyPr/>
                    <a:lstStyle/>
                    <a:p>
                      <a:pPr marL="342900" marR="0" lvl="0" indent="-342900" algn="just" defTabSz="914400" rtl="0" eaLnBrk="1" fontAlgn="b" latinLnBrk="0" hangingPunct="1">
                        <a:lnSpc>
                          <a:spcPct val="100000"/>
                        </a:lnSpc>
                        <a:spcBef>
                          <a:spcPct val="0"/>
                        </a:spcBef>
                        <a:spcAft>
                          <a:spcPct val="0"/>
                        </a:spcAft>
                        <a:buClrTx/>
                        <a:buSzTx/>
                        <a:buFontTx/>
                        <a:buNone/>
                        <a:tabLst/>
                      </a:pPr>
                      <a:r>
                        <a:rPr kumimoji="0" lang="ru-RU" sz="1000" b="1" i="0" u="none" strike="noStrike" cap="none" normalizeH="0" baseline="30000" smtClean="0">
                          <a:ln>
                            <a:noFill/>
                          </a:ln>
                          <a:solidFill>
                            <a:srgbClr val="000000"/>
                          </a:solidFill>
                          <a:effectLst/>
                          <a:latin typeface="Arial" charset="0"/>
                          <a:cs typeface="Arial" charset="0"/>
                        </a:rPr>
                        <a:t>)</a:t>
                      </a:r>
                      <a:r>
                        <a:rPr kumimoji="0" lang="ru-RU" sz="1000" b="1" i="0" u="none" strike="noStrike" cap="none" normalizeH="0" baseline="0" smtClean="0">
                          <a:ln>
                            <a:noFill/>
                          </a:ln>
                          <a:solidFill>
                            <a:srgbClr val="000000"/>
                          </a:solidFill>
                          <a:effectLst/>
                          <a:latin typeface="Arial" charset="0"/>
                          <a:cs typeface="Arial" charset="0"/>
                        </a:rPr>
                        <a:t> </a:t>
                      </a:r>
                      <a:r>
                        <a:rPr kumimoji="0" lang="ru-RU" sz="1200" b="1" i="0" u="none" strike="noStrike" cap="none" normalizeH="0" baseline="0" smtClean="0">
                          <a:ln>
                            <a:noFill/>
                          </a:ln>
                          <a:solidFill>
                            <a:srgbClr val="000000"/>
                          </a:solidFill>
                          <a:effectLst/>
                          <a:latin typeface="Arial" charset="0"/>
                          <a:cs typeface="Arial" charset="0"/>
                        </a:rPr>
                        <a:t>По данным Банка России.</a:t>
                      </a:r>
                      <a:endParaRPr kumimoji="0" lang="ru-RU" sz="4400" b="1"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w="12700" cap="flat" cmpd="sng" algn="ctr">
                      <a:solidFill>
                        <a:srgbClr val="000000"/>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w="12700" cap="flat" cmpd="sng" algn="ctr">
                      <a:solidFill>
                        <a:srgbClr val="000000"/>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w="12700" cap="flat" cmpd="sng" algn="ctr">
                      <a:solidFill>
                        <a:srgbClr val="000000"/>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w="12700" cap="flat" cmpd="sng" algn="ctr">
                      <a:solidFill>
                        <a:srgbClr val="000000"/>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w="12700" cap="flat" cmpd="sng" algn="ctr">
                      <a:solidFill>
                        <a:srgbClr val="000000"/>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4800" b="1" i="0" u="none" strike="noStrike" cap="none" normalizeH="0" baseline="0" smtClean="0">
                        <a:ln>
                          <a:noFill/>
                        </a:ln>
                        <a:solidFill>
                          <a:schemeClr val="tx1"/>
                        </a:solidFill>
                        <a:effectLst/>
                        <a:latin typeface="Times New Roman" pitchFamily="18" charset="0"/>
                      </a:endParaRPr>
                    </a:p>
                  </a:txBody>
                  <a:tcPr anchor="b" horzOverflow="overflow">
                    <a:lnL>
                      <a:noFill/>
                    </a:lnL>
                    <a:lnR cap="flat">
                      <a:noFill/>
                    </a:lnR>
                    <a:lnT w="12700" cap="flat" cmpd="sng" algn="ctr">
                      <a:solidFill>
                        <a:srgbClr val="000000"/>
                      </a:solidFill>
                      <a:prstDash val="solid"/>
                      <a:round/>
                      <a:headEnd type="none" w="med" len="med"/>
                      <a:tailEnd type="none" w="med" len="med"/>
                    </a:lnT>
                    <a:lnB cap="flat">
                      <a:noFill/>
                    </a:lnB>
                    <a:lnTlToBr>
                      <a:noFill/>
                    </a:lnTlToBr>
                    <a:lnBlToTr>
                      <a:noFill/>
                    </a:lnBlToTr>
                    <a:noFill/>
                  </a:tcPr>
                </a:tc>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2"/>
          <p:cNvSpPr>
            <a:spLocks noGrp="1" noChangeArrowheads="1"/>
          </p:cNvSpPr>
          <p:nvPr>
            <p:ph type="title"/>
          </p:nvPr>
        </p:nvSpPr>
        <p:spPr>
          <a:xfrm>
            <a:off x="762000" y="609600"/>
            <a:ext cx="7696200" cy="530225"/>
          </a:xfrm>
        </p:spPr>
        <p:txBody>
          <a:bodyPr/>
          <a:lstStyle/>
          <a:p>
            <a:pPr eaLnBrk="1" hangingPunct="1"/>
            <a:r>
              <a:rPr lang="ru-RU" sz="2800" b="1" smtClean="0"/>
              <a:t>Контрольные вопросы</a:t>
            </a:r>
          </a:p>
        </p:txBody>
      </p:sp>
      <p:sp>
        <p:nvSpPr>
          <p:cNvPr id="88066" name="Rectangle 3"/>
          <p:cNvSpPr>
            <a:spLocks noGrp="1" noChangeArrowheads="1"/>
          </p:cNvSpPr>
          <p:nvPr>
            <p:ph type="body" idx="1"/>
          </p:nvPr>
        </p:nvSpPr>
        <p:spPr>
          <a:xfrm>
            <a:off x="323850" y="908050"/>
            <a:ext cx="8521700" cy="5187950"/>
          </a:xfrm>
        </p:spPr>
        <p:txBody>
          <a:bodyPr/>
          <a:lstStyle/>
          <a:p>
            <a:pPr marL="609600" indent="-609600" eaLnBrk="1" hangingPunct="1">
              <a:buFont typeface="Wingdings" pitchFamily="2" charset="2"/>
              <a:buAutoNum type="arabicPeriod"/>
            </a:pPr>
            <a:r>
              <a:rPr lang="ru-RU" sz="2800" smtClean="0"/>
              <a:t>Почему первые деньги были товарными? В каких случаях наши современники пользуются товарными деньгами?</a:t>
            </a:r>
          </a:p>
          <a:p>
            <a:pPr marL="609600" indent="-609600" eaLnBrk="1" hangingPunct="1">
              <a:buFont typeface="Wingdings" pitchFamily="2" charset="2"/>
              <a:buAutoNum type="arabicPeriod"/>
            </a:pPr>
            <a:r>
              <a:rPr lang="ru-RU" sz="2800" smtClean="0"/>
              <a:t>Что такое денежные агрегаты и как они связаны между собой с точки зрения математической теории множеств? </a:t>
            </a:r>
          </a:p>
          <a:p>
            <a:pPr marL="609600" indent="-609600" eaLnBrk="1" hangingPunct="1">
              <a:buFont typeface="Wingdings" pitchFamily="2" charset="2"/>
              <a:buAutoNum type="arabicPeriod"/>
            </a:pPr>
            <a:r>
              <a:rPr lang="ru-RU" sz="2800" smtClean="0"/>
              <a:t>Назовите наиболее важные по удельному весу составляющие денежных агрегатов?</a:t>
            </a:r>
          </a:p>
          <a:p>
            <a:pPr marL="609600" indent="-609600" eaLnBrk="1" hangingPunct="1">
              <a:buFont typeface="Wingdings" pitchFamily="2" charset="2"/>
              <a:buAutoNum type="arabicPeriod"/>
            </a:pPr>
            <a:r>
              <a:rPr lang="ru-RU" sz="2800" smtClean="0"/>
              <a:t>Почему такое широкое распространение получили бумажные деньги? Какую опасность несет в себе использование бумажных денег?</a:t>
            </a:r>
          </a:p>
          <a:p>
            <a:pPr marL="609600" indent="-609600" eaLnBrk="1" hangingPunct="1">
              <a:buFont typeface="Wingdings" pitchFamily="2" charset="2"/>
              <a:buAutoNum type="arabicPeriod"/>
            </a:pPr>
            <a:endParaRPr lang="ru-RU" sz="280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Оформление по умолчанию">
  <a:themeElements>
    <a:clrScheme name="Оформление по умолчанию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Оформление по умолчанию">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Оформление по умолчанию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Оформление по умолчанию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Разрез">
  <a:themeElements>
    <a:clrScheme name="Разрез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fontScheme name="Разрез">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2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2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Разрез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Разрез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Разрез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Разрез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Разрез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Разрез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Разрез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Разрез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Разрез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Designs\Высокое напряжение.pot</Template>
  <TotalTime>1640</TotalTime>
  <Words>2634</Words>
  <Application>Microsoft Office PowerPoint</Application>
  <PresentationFormat>Экран (4:3)</PresentationFormat>
  <Paragraphs>248</Paragraphs>
  <Slides>53</Slides>
  <Notes>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53</vt:i4>
      </vt:variant>
    </vt:vector>
  </HeadingPairs>
  <TitlesOfParts>
    <vt:vector size="59" baseType="lpstr">
      <vt:lpstr>Times New Roman</vt:lpstr>
      <vt:lpstr>Arial</vt:lpstr>
      <vt:lpstr>Tahoma</vt:lpstr>
      <vt:lpstr>Wingdings</vt:lpstr>
      <vt:lpstr>Оформление по умолчанию</vt:lpstr>
      <vt:lpstr>Разрез</vt:lpstr>
      <vt:lpstr>Лекция. Деньги</vt:lpstr>
      <vt:lpstr>Цель занятия</vt:lpstr>
      <vt:lpstr>1. История денег</vt:lpstr>
      <vt:lpstr>История денег</vt:lpstr>
      <vt:lpstr>Вначале был бартер</vt:lpstr>
      <vt:lpstr>История денег</vt:lpstr>
      <vt:lpstr>Слайд 7</vt:lpstr>
      <vt:lpstr>Слайд 8</vt:lpstr>
      <vt:lpstr>Слайд 9</vt:lpstr>
      <vt:lpstr>Возникновение денег.</vt:lpstr>
      <vt:lpstr>Монеты</vt:lpstr>
      <vt:lpstr>Монеты</vt:lpstr>
      <vt:lpstr>Слайд 13</vt:lpstr>
      <vt:lpstr>Слайд 14</vt:lpstr>
      <vt:lpstr>Бумажные деньги</vt:lpstr>
      <vt:lpstr>Бумажные деньги</vt:lpstr>
      <vt:lpstr>Бумажные деньги</vt:lpstr>
      <vt:lpstr>Бумажные деньги</vt:lpstr>
      <vt:lpstr>Слайд 19</vt:lpstr>
      <vt:lpstr>История денег</vt:lpstr>
      <vt:lpstr>История денег</vt:lpstr>
      <vt:lpstr>Денежные системы</vt:lpstr>
      <vt:lpstr>Денежные системы</vt:lpstr>
      <vt:lpstr>Денежные системы</vt:lpstr>
      <vt:lpstr>2. Функции денег</vt:lpstr>
      <vt:lpstr>Определение денег</vt:lpstr>
      <vt:lpstr>Определение денег</vt:lpstr>
      <vt:lpstr>Слайд 28</vt:lpstr>
      <vt:lpstr>Функции денег</vt:lpstr>
      <vt:lpstr>Функции денег</vt:lpstr>
      <vt:lpstr>Функции денег</vt:lpstr>
      <vt:lpstr>Функции денег</vt:lpstr>
      <vt:lpstr>3. Денежные агрегаты</vt:lpstr>
      <vt:lpstr>Денежные агрегаты</vt:lpstr>
      <vt:lpstr>Денежные агрегаты</vt:lpstr>
      <vt:lpstr>Денежные агрегаты</vt:lpstr>
      <vt:lpstr>Денежные агрегаты</vt:lpstr>
      <vt:lpstr>Денежные агрегаты</vt:lpstr>
      <vt:lpstr>Денежные агрегаты</vt:lpstr>
      <vt:lpstr>Денежные агрегаты</vt:lpstr>
      <vt:lpstr>Денежные агрегаты</vt:lpstr>
      <vt:lpstr>Денежные агрегаты</vt:lpstr>
      <vt:lpstr>Денежные агрегаты</vt:lpstr>
      <vt:lpstr>Денежные агрегаты</vt:lpstr>
      <vt:lpstr>Денежные агрегаты</vt:lpstr>
      <vt:lpstr>Слайд 46</vt:lpstr>
      <vt:lpstr>Слайд 47</vt:lpstr>
      <vt:lpstr>Денежные агрегаты</vt:lpstr>
      <vt:lpstr>Денежные агрегаты</vt:lpstr>
      <vt:lpstr>О кредитных карточках</vt:lpstr>
      <vt:lpstr>Предложение денег</vt:lpstr>
      <vt:lpstr>Слайд 52</vt:lpstr>
      <vt:lpstr>Контрольные вопросы</vt:lpstr>
    </vt:vector>
  </TitlesOfParts>
  <Company>Agency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Деньги, банковское дело и кредитно-денежная политика</dc:title>
  <dc:creator>User</dc:creator>
  <cp:lastModifiedBy>IrkaCat</cp:lastModifiedBy>
  <cp:revision>237</cp:revision>
  <dcterms:created xsi:type="dcterms:W3CDTF">2004-12-30T21:39:51Z</dcterms:created>
  <dcterms:modified xsi:type="dcterms:W3CDTF">2023-06-13T00:37:31Z</dcterms:modified>
</cp:coreProperties>
</file>