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5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741-78B3-435C-B232-6FBC111A24E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8533-C176-46E0-ABDA-A842CE076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51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741-78B3-435C-B232-6FBC111A24E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8533-C176-46E0-ABDA-A842CE076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08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741-78B3-435C-B232-6FBC111A24E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8533-C176-46E0-ABDA-A842CE07697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4913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741-78B3-435C-B232-6FBC111A24E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8533-C176-46E0-ABDA-A842CE076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46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741-78B3-435C-B232-6FBC111A24E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8533-C176-46E0-ABDA-A842CE07697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6385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741-78B3-435C-B232-6FBC111A24E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8533-C176-46E0-ABDA-A842CE076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261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741-78B3-435C-B232-6FBC111A24E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8533-C176-46E0-ABDA-A842CE076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7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741-78B3-435C-B232-6FBC111A24E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8533-C176-46E0-ABDA-A842CE076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89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741-78B3-435C-B232-6FBC111A24E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8533-C176-46E0-ABDA-A842CE076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0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741-78B3-435C-B232-6FBC111A24E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8533-C176-46E0-ABDA-A842CE076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8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741-78B3-435C-B232-6FBC111A24E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8533-C176-46E0-ABDA-A842CE076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79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741-78B3-435C-B232-6FBC111A24E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8533-C176-46E0-ABDA-A842CE076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85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741-78B3-435C-B232-6FBC111A24E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8533-C176-46E0-ABDA-A842CE076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49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741-78B3-435C-B232-6FBC111A24E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8533-C176-46E0-ABDA-A842CE076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76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741-78B3-435C-B232-6FBC111A24E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8533-C176-46E0-ABDA-A842CE076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647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741-78B3-435C-B232-6FBC111A24E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8533-C176-46E0-ABDA-A842CE076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9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94741-78B3-435C-B232-6FBC111A24EC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BD8533-C176-46E0-ABDA-A842CE0769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81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973CD9-ED23-4C26-A858-0B1E5389AAC4}"/>
              </a:ext>
            </a:extLst>
          </p:cNvPr>
          <p:cNvSpPr txBox="1"/>
          <p:nvPr/>
        </p:nvSpPr>
        <p:spPr>
          <a:xfrm>
            <a:off x="5909187" y="81611"/>
            <a:ext cx="61353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инвестиционными проектами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E99B26-8BE7-4877-B399-DFADCE8A1210}"/>
              </a:ext>
            </a:extLst>
          </p:cNvPr>
          <p:cNvSpPr txBox="1"/>
          <p:nvPr/>
        </p:nvSpPr>
        <p:spPr>
          <a:xfrm>
            <a:off x="1012723" y="2136790"/>
            <a:ext cx="979292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6. Учет рисков при анализе долгосрочных инвестиций.</a:t>
            </a:r>
            <a:endParaRPr lang="ru-RU" altLang="ru-RU" sz="480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6200E0-0094-48C1-A8BD-C095C1ED864F}"/>
              </a:ext>
            </a:extLst>
          </p:cNvPr>
          <p:cNvSpPr txBox="1"/>
          <p:nvPr/>
        </p:nvSpPr>
        <p:spPr>
          <a:xfrm>
            <a:off x="3460955" y="5714689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Малеваная М. В. , к.э.н, доцент кафедры </a:t>
            </a:r>
            <a:r>
              <a:rPr lang="ru-RU" alt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ЭТиАУ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356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EE6CC-7BFD-4E74-9C7F-4D0AAC678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352" y="242529"/>
            <a:ext cx="8596668" cy="1320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6.5. Метод сценариев. Имитационное моделирование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822956-B180-43D9-87F8-B2CB7C5B6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3329"/>
            <a:ext cx="10515600" cy="492954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имитационного моделирования Монте-Карло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создает дополнительную возможность при оценке риска за счет того, что делает возможным создание случайных сценариев. Результат анализа риска выражается не каким-либо единственным значением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NPV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а в виде вероятностного  распределения всех возможных значений этого показателя. Следовательно,  потенциальный инвестор с помощью метода Монте-Карло будет обеспечен полным набором данных, характеризующих риск проекта. На этой основе он сможет принять взвешенное решение о предоставлении средств.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2B0D56F5-CC0A-D31C-0EBE-9AD8DCD94F62}"/>
              </a:ext>
            </a:extLst>
          </p:cNvPr>
          <p:cNvSpPr txBox="1"/>
          <p:nvPr/>
        </p:nvSpPr>
        <p:spPr>
          <a:xfrm>
            <a:off x="6056671" y="57863"/>
            <a:ext cx="61353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инвестиционными проектами</a:t>
            </a:r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679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3A965D-A6C4-42F2-936D-AE267175A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729" y="112991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6.6. Анализ безубыточности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1C7590-3313-4F08-90C6-1C57E315F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1381"/>
            <a:ext cx="10515600" cy="56536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 практики использования количественных методов и процедур анализа проектного риска, проводимые российскими и зарубежными учеными, свидетельствуют о том, что около 80 % респондентов активно используют для оценки уровня безопасности инвестиционных решений показатель точки безубыточности.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В рамках анализа безубыточности издержки подразделяют на два вида:  переменные и постоянные.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Переменные издержки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меняются (в целом) приблизительно прямо пропорционально увеличению или уменьшению объема производства (в предположении, что издержки на единицу продукции остаются почти постоянными, стабильными).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К переменным издержкам относятся затраты на сырье и материалы, энергию и коммунальные услуги (используемые в процессе производства), комиссионные с продаж (если они определяются объемом продаж), заработная плата рабочим (при условии, что она может быть увеличена или уменьшена при увеличении или уменьшении объема производства).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2B0D56F5-CC0A-D31C-0EBE-9AD8DCD94F62}"/>
              </a:ext>
            </a:extLst>
          </p:cNvPr>
          <p:cNvSpPr txBox="1"/>
          <p:nvPr/>
        </p:nvSpPr>
        <p:spPr>
          <a:xfrm>
            <a:off x="6096000" y="0"/>
            <a:ext cx="61353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инвестиционными проектами</a:t>
            </a:r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430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FCB3A9-E1EB-4AD8-943A-1FCAFA91A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80" y="184666"/>
            <a:ext cx="8596668" cy="1320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6.6. Анализ безубыточности проекта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FB5FB8-B462-4885-BE38-FFCE7C24D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880" y="985453"/>
            <a:ext cx="10515600" cy="488709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Постоянные (фиксированные) издержки –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такие издержки, которые не меняются, когда меняется уровень производства за какой-то определенный период времени (например, один год). Примерами фиксированных издержек являются затраты на амортизацию зданий и оборудования, расходов на аренду и лизинг (которые не изменяются при изменении объема продаж и объема производства), проценты по кредитам, заработная плата служащих, управляющих, контролеров (которая по предложению не изменяется при изменении уровня производства), общие административные хозяйственные расходы.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2B0D56F5-CC0A-D31C-0EBE-9AD8DCD94F62}"/>
              </a:ext>
            </a:extLst>
          </p:cNvPr>
          <p:cNvSpPr txBox="1"/>
          <p:nvPr/>
        </p:nvSpPr>
        <p:spPr>
          <a:xfrm>
            <a:off x="6096000" y="0"/>
            <a:ext cx="61353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инвестиционными проектами</a:t>
            </a:r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511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51EDCD-1366-4883-8F81-5889C8E51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373" y="348053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6.6. Анализ безубыточности проекта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9D1CC9-C4E0-4E4E-845A-9C1631A4D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1716"/>
            <a:ext cx="10515600" cy="57027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Традиционный формат отчета о прибыли следует из классификации издержек 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(прямые материалы, прямой труд и производственные накладные издержки)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непроизводственные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(административные и издержки, связанные с продажей). Эти издержки  последовательно вычитаются из выручки. В результате чего получается чистая (до налогов) прибыль.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Большое значение имеет определение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 безубыточности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критической точки объема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производства и реализации продукции, или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порога рентабельности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т.е. такого объема производства и реализации продукции, при котором предприятие еще не получает прибыль, но и не несет убытка.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Точка безубыточности достигается в момент, когда выручка от продажи продукции равна величине общих затрат.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Значение критического объема производства и реализации продукции показывает, что до достижения данного уровня производства и реализации продукции предприятие получает убытки, с производством и реализацией каждой последующей единицы продукции оно получает прибыль.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2B0D56F5-CC0A-D31C-0EBE-9AD8DCD94F62}"/>
              </a:ext>
            </a:extLst>
          </p:cNvPr>
          <p:cNvSpPr txBox="1"/>
          <p:nvPr/>
        </p:nvSpPr>
        <p:spPr>
          <a:xfrm>
            <a:off x="6196409" y="-24494"/>
            <a:ext cx="61353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инвестиционными проектами</a:t>
            </a:r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057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DE497D-E351-4FB9-8E6B-F3ACFD57A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589" y="134374"/>
            <a:ext cx="8596668" cy="1320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6.6. Анализ безубыточности проекта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1D4203-0581-4001-A44B-C41D04A54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174"/>
            <a:ext cx="10515600" cy="51521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Помимо стандартной  техники проведения анализа безубыточности большое значение в процессе инвестиционного проектирования имеет анализ показателей проекта на его финансовое благополучие при реализации.  В частности, интересно проанализировать, как относительный вложенный доход влияет на точку безубыточности и запас финансовой прочности.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Запас финансовой прочности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рассчитывают как разность суммы выручки от продажи продукции анализируемого года и суммы выручки в точке безубыточности. Этот показатель характеризует риск проекта. Чем выше значение запаса финансовой прочности, тем ниже риск проекта и наоборот.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Более обстоятельный анализ риска в рамках анализа безубыточности можно провести с помощью так называемого операционного рычага.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Операционный рычаг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показывает, во сколько раз изменяется прибыль при изменении выручки.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2B0D56F5-CC0A-D31C-0EBE-9AD8DCD94F62}"/>
              </a:ext>
            </a:extLst>
          </p:cNvPr>
          <p:cNvSpPr txBox="1"/>
          <p:nvPr/>
        </p:nvSpPr>
        <p:spPr>
          <a:xfrm>
            <a:off x="6056671" y="0"/>
            <a:ext cx="61353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инвестиционными проектами</a:t>
            </a:r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53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844924-38EB-46C0-B009-900C0D673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71" y="396823"/>
            <a:ext cx="11088329" cy="1325563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6.7. Статистический метод анализа рисков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84211D-F241-4967-97B6-28C98DB18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1884"/>
            <a:ext cx="10515600" cy="54175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Содержание статистического метода заключается в изучении доходности от вложения капитала и установлении частоты возникновения той или иной величины  доходности.  На основе полученных данных делается прогноз на будущее. В процессе применения данного метода осуществляется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вариации, дисперсии и стандартного отклонения.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выражает изменения (колеблемость) количественной оценки признака при переходе от одного случая (варианта) к другому.  Например, изменение показателя рентабельности (активов, собственного капитала, инвестиций) можно определить, суммируя произведения фактических значений рентабельности на соответствующие вероятности возникновения того или иного значения.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Вариация оценивается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дисперсией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показывает меру отклонений фактического значения признака от его средней величины.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Стандартное отклонение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как квадратный корень из дисперсии.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Чем выше значения дисперсии и стандартного отклонения, тем рискованнее считается проект.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2B0D56F5-CC0A-D31C-0EBE-9AD8DCD94F62}"/>
              </a:ext>
            </a:extLst>
          </p:cNvPr>
          <p:cNvSpPr txBox="1"/>
          <p:nvPr/>
        </p:nvSpPr>
        <p:spPr>
          <a:xfrm>
            <a:off x="6096000" y="18255"/>
            <a:ext cx="61353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инвестиционными проектами</a:t>
            </a:r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669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558C34B8-F245-44C5-94BE-A067C836E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58" y="434697"/>
            <a:ext cx="10515600" cy="13909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6.1 Экономическая природа рисков и их влияние на показатели эффективности долгосрочного инвестирования.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4F98827C-793D-4D64-9305-B4A6A04C9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92" y="1993186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Неопределенность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состояние неоднозначности развития событий в будущем, состояние незнания и невозможности точного предсказания основных величин и показателей развития деятельности предприятия, в том числе реализации инвестиционного проекта.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возможность того, что произойдет некое нежелательное событие.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предпринимательской деятельности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принято отождествлять с возможностью потери предприятием части своих ресурсов в результате осуществления определенной производственной  и финансовой деятельности.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0D56F5-CC0A-D31C-0EBE-9AD8DCD94F62}"/>
              </a:ext>
            </a:extLst>
          </p:cNvPr>
          <p:cNvSpPr txBox="1"/>
          <p:nvPr/>
        </p:nvSpPr>
        <p:spPr>
          <a:xfrm>
            <a:off x="5983973" y="65365"/>
            <a:ext cx="61353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инвестиционными проектами</a:t>
            </a:r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252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0DBB5-A983-4B97-AEDB-7586E79B6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5081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 Классификация рисков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93CCC9-75D9-4A9E-86C0-A020C2532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809"/>
            <a:ext cx="10515600" cy="469715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производственный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финансовый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инвестиционный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рыночный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инвестиционной деятельности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риск конкретного вида предпринимательской деятельности, связанный с возможностью не получить желаемой отдачи от вложения средств. Этот риск включает в себя все перечисленные выше виды риска.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политический 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2B0D56F5-CC0A-D31C-0EBE-9AD8DCD94F62}"/>
              </a:ext>
            </a:extLst>
          </p:cNvPr>
          <p:cNvSpPr txBox="1"/>
          <p:nvPr/>
        </p:nvSpPr>
        <p:spPr>
          <a:xfrm>
            <a:off x="6056671" y="45522"/>
            <a:ext cx="61353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инвестиционными проектами</a:t>
            </a:r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3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6312B2-5BE9-4ED6-9D85-17D1B2669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6.2. Классификация рисков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BDEF9D-8C8D-4717-ADD6-532F425D8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7127"/>
            <a:ext cx="8596668" cy="44342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общего риска инвестора складывается из двух составляющих: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диверсифицированного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риска 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риска.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диверсифицированным риском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понимается возможность частичной или полной потери инвестированного капитала, который может быть сведен к нулю за счет комбинации различных инвестиционных проектов в хорошо диверсифицированный портфель.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Систематический риск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 быть уменьшен  за счет диверсификации портфеля инвестиций и основывается на воздействии макроэкономических факторов риска.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2B0D56F5-CC0A-D31C-0EBE-9AD8DCD94F62}"/>
              </a:ext>
            </a:extLst>
          </p:cNvPr>
          <p:cNvSpPr txBox="1"/>
          <p:nvPr/>
        </p:nvSpPr>
        <p:spPr>
          <a:xfrm>
            <a:off x="5983973" y="85497"/>
            <a:ext cx="61353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инвестиционными проектами</a:t>
            </a:r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6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C9DAF0-55C4-4E1A-A634-F0B46F9E8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794" y="365125"/>
            <a:ext cx="11611896" cy="1325563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6.3.Приемы и методы анализа и оценки рисков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E9FBF5-1B49-4F5A-B381-B2AD2E650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310" y="1219200"/>
            <a:ext cx="10515600" cy="52736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методов анализа рисков заключается в использовании вероятностных понятий и статистического анализа. Это соответствует современным международным стандартам и является весьма трудоемким процессом, требующим поиска и привлечения многочисленной информации. Эта черта анализа риска отпугивает многих предпринимателей, так как требует специфических знаний и навыков. В этом случае  выходом из положения является привлечение квалифицированных консультантов, которым ставятся задачи и предоставляется набор всей необходимой информации. Такая практика распространена 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западных странах.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2B0D56F5-CC0A-D31C-0EBE-9AD8DCD94F62}"/>
              </a:ext>
            </a:extLst>
          </p:cNvPr>
          <p:cNvSpPr txBox="1"/>
          <p:nvPr/>
        </p:nvSpPr>
        <p:spPr>
          <a:xfrm>
            <a:off x="6056671" y="94734"/>
            <a:ext cx="61353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инвестиционными проектами</a:t>
            </a:r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12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2C129D-DC60-43C6-880B-6F483486B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061" y="203200"/>
            <a:ext cx="8596668" cy="1320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6.3.Приемы и методы анализа и оценки рисков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4B02FE-A17C-44D0-BA3B-41D80083F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658"/>
            <a:ext cx="10515600" cy="457430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ряде случаев можно ограничиться более простыми подходами, не предполагающими  использования вероятностных категорий. Эти методы достаточно эффективны как для совершенствования менеджмента предприятия в ходе реализации инвестиционного проекта, так и для обоснования целесообразности инвестиционного проекта в целом. Эти подходы связаны с использованием: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анализа чувствительности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анализа сценариев проектов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имитационного моделирования Монте-Карло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анализа безубыточности проекта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статистических методов анализа риска.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2B0D56F5-CC0A-D31C-0EBE-9AD8DCD94F62}"/>
              </a:ext>
            </a:extLst>
          </p:cNvPr>
          <p:cNvSpPr txBox="1"/>
          <p:nvPr/>
        </p:nvSpPr>
        <p:spPr>
          <a:xfrm>
            <a:off x="6056671" y="18534"/>
            <a:ext cx="61353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инвестиционными проектами</a:t>
            </a:r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645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E8D3BB-7693-4DB0-AF12-C81152F1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815" y="230188"/>
            <a:ext cx="8596668" cy="1320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6.4. Оценка чувствительности инвестиционных проектов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571A3B-D345-4BAB-AA68-CB446E932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анализа чувствительности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в сравнительном анализе влияния различных факторов инвестиционного проекта на ключевой показатель эффективности проекта, например внутреннюю норму прибыльности.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2B0D56F5-CC0A-D31C-0EBE-9AD8DCD94F62}"/>
              </a:ext>
            </a:extLst>
          </p:cNvPr>
          <p:cNvSpPr txBox="1"/>
          <p:nvPr/>
        </p:nvSpPr>
        <p:spPr>
          <a:xfrm>
            <a:off x="5969818" y="45522"/>
            <a:ext cx="61353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инвестиционными проектами</a:t>
            </a:r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751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5314FC-9E35-433B-ADA6-5987F6CB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374" y="25203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6.4. Оценка чувствительности инвестиционных проектов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8D7984-AA7A-45B8-9780-A82C7AD1F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4765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 проведения анализа чувствительности: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ключевого показателя эффективности инвестиций, в качестве которого может служить внутренняя норма прибыльности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или чистое современное значение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NPV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факторов, относительно которых разработчик инвестиционного проекта не имеет однозначного суждения (т.е. находится в состоянии неопределенности). Типичными являются следующие факторы: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капитальные затраты и вложения в оборотные средства;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рыночные факторы (цена товара и объем продажи);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компоненты себестоимости продукции;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время строительства и ввода в действие основных средств.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  Установление номинальных и предельных (нижних и верхних) значений неопределенных факторов, выбранных на втором шаге процедуры. Предельных факторов может быть несколько, например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5 % 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±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10 % от номинального значения (всего четыре в данном случае).</a:t>
            </a:r>
          </a:p>
          <a:p>
            <a:pPr marL="514350" indent="-514350">
              <a:buAutoNum type="arabicPeriod" startAt="4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ключевого показателя для всех выбранных предельных значений неопределенных факторов.</a:t>
            </a:r>
          </a:p>
          <a:p>
            <a:pPr marL="514350" indent="-514350">
              <a:buAutoNum type="arabicPeriod" startAt="4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графика чувствительности для всех неопределенных факторов. График позволяет сделать вывод о наиболее критических факторах инвестиционного проекта, чтобы в ходе его реализации обратить на эти факторы особое внимание с целью сократить риск реализации инвестиционного проекта.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2B0D56F5-CC0A-D31C-0EBE-9AD8DCD94F62}"/>
              </a:ext>
            </a:extLst>
          </p:cNvPr>
          <p:cNvSpPr txBox="1"/>
          <p:nvPr/>
        </p:nvSpPr>
        <p:spPr>
          <a:xfrm>
            <a:off x="6027174" y="-22434"/>
            <a:ext cx="61353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инвестиционными проектами</a:t>
            </a:r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172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886B45-CA77-47AC-BF30-9DFB3D14B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491" y="250051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6.5. Метод сценариев. Имитационное моделирование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001B95-6998-4C69-88E7-A75FB4266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022"/>
            <a:ext cx="10515600" cy="51715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сценариев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прием анализа риска, наряду с базовым набором исходных данных проекта рассматривающий ряд других наборов данных, которые, по мнению разработчиков проекта, могут иметь место в процессе реализации.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 анализе сценария финансовый аналитик просит технического менеджера подобрать показатели при «плохом» стечении обстоятельств (малый объем продаж, низкая цена продажи, высокая себестоимость единицы товара и т.д.) и при «хорошем».  После этого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NPV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хороших и плохих условиях вычисляются и сравниваются с ожидаемым значением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NPV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Наибольший интерес обычно представляют пессимистические сценарии. Проект признается экономически эффективным в случае, если даже при пессимистическом сценарии показатели эффективности удовлетворяют требованиям инвестора. 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2B0D56F5-CC0A-D31C-0EBE-9AD8DCD94F62}"/>
              </a:ext>
            </a:extLst>
          </p:cNvPr>
          <p:cNvSpPr txBox="1"/>
          <p:nvPr/>
        </p:nvSpPr>
        <p:spPr>
          <a:xfrm>
            <a:off x="5983972" y="65385"/>
            <a:ext cx="61353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и управление инвестиционными проектами</a:t>
            </a:r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87062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389</TotalTime>
  <Words>1531</Words>
  <Application>Microsoft Office PowerPoint</Application>
  <PresentationFormat>Широкоэкранный</PresentationFormat>
  <Paragraphs>84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6.1 Экономическая природа рисков и их влияние на показатели эффективности долгосрочного инвестирования.</vt:lpstr>
      <vt:lpstr>6.2. Классификация рисков</vt:lpstr>
      <vt:lpstr>6.2. Классификация рисков</vt:lpstr>
      <vt:lpstr>6.3.Приемы и методы анализа и оценки рисков</vt:lpstr>
      <vt:lpstr>6.3.Приемы и методы анализа и оценки рисков</vt:lpstr>
      <vt:lpstr>6.4. Оценка чувствительности инвестиционных проектов</vt:lpstr>
      <vt:lpstr>6.4. Оценка чувствительности инвестиционных проектов</vt:lpstr>
      <vt:lpstr>6.5. Метод сценариев. Имитационное моделирование</vt:lpstr>
      <vt:lpstr>6.5. Метод сценариев. Имитационное моделирование</vt:lpstr>
      <vt:lpstr>6.6. Анализ безубыточности проекта</vt:lpstr>
      <vt:lpstr>6.6. Анализ безубыточности проекта</vt:lpstr>
      <vt:lpstr>6.6. Анализ безубыточности проекта</vt:lpstr>
      <vt:lpstr>6.6. Анализ безубыточности проекта</vt:lpstr>
      <vt:lpstr>6.7. Статистический метод анализа рисков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user</dc:creator>
  <cp:lastModifiedBy>ms.mmv84@gmail.com</cp:lastModifiedBy>
  <cp:revision>14</cp:revision>
  <dcterms:created xsi:type="dcterms:W3CDTF">2021-11-26T04:24:23Z</dcterms:created>
  <dcterms:modified xsi:type="dcterms:W3CDTF">2023-07-05T01:02:35Z</dcterms:modified>
</cp:coreProperties>
</file>